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75" r:id="rId2"/>
    <p:sldId id="324" r:id="rId3"/>
    <p:sldId id="325" r:id="rId4"/>
    <p:sldId id="327" r:id="rId5"/>
    <p:sldId id="372" r:id="rId6"/>
    <p:sldId id="330" r:id="rId7"/>
    <p:sldId id="331" r:id="rId8"/>
    <p:sldId id="260" r:id="rId9"/>
    <p:sldId id="322" r:id="rId10"/>
    <p:sldId id="369" r:id="rId11"/>
    <p:sldId id="300" r:id="rId12"/>
    <p:sldId id="363" r:id="rId13"/>
    <p:sldId id="265" r:id="rId14"/>
    <p:sldId id="368" r:id="rId15"/>
    <p:sldId id="360" r:id="rId16"/>
    <p:sldId id="364" r:id="rId17"/>
    <p:sldId id="365" r:id="rId18"/>
    <p:sldId id="291" r:id="rId19"/>
    <p:sldId id="370" r:id="rId20"/>
    <p:sldId id="288" r:id="rId21"/>
    <p:sldId id="289" r:id="rId22"/>
    <p:sldId id="290" r:id="rId23"/>
    <p:sldId id="321" r:id="rId24"/>
    <p:sldId id="283" r:id="rId25"/>
    <p:sldId id="279" r:id="rId26"/>
    <p:sldId id="280" r:id="rId27"/>
    <p:sldId id="302" r:id="rId28"/>
    <p:sldId id="281" r:id="rId29"/>
    <p:sldId id="296" r:id="rId30"/>
    <p:sldId id="341" r:id="rId31"/>
    <p:sldId id="335" r:id="rId32"/>
    <p:sldId id="336" r:id="rId33"/>
    <p:sldId id="338" r:id="rId34"/>
    <p:sldId id="373" r:id="rId35"/>
    <p:sldId id="339" r:id="rId36"/>
    <p:sldId id="320" r:id="rId37"/>
    <p:sldId id="371" r:id="rId38"/>
    <p:sldId id="342" r:id="rId39"/>
    <p:sldId id="343" r:id="rId40"/>
    <p:sldId id="344" r:id="rId41"/>
    <p:sldId id="346" r:id="rId42"/>
    <p:sldId id="347" r:id="rId43"/>
    <p:sldId id="348" r:id="rId44"/>
    <p:sldId id="349" r:id="rId45"/>
    <p:sldId id="350" r:id="rId46"/>
    <p:sldId id="351" r:id="rId47"/>
    <p:sldId id="356" r:id="rId48"/>
    <p:sldId id="357" r:id="rId49"/>
    <p:sldId id="352" r:id="rId50"/>
    <p:sldId id="35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4A0429-B3BE-4096-A1ED-DCB58684EBB5}" type="datetimeFigureOut">
              <a:rPr lang="en-US" smtClean="0"/>
              <a:pPr/>
              <a:t>10/6/2015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01592-4E35-4E7B-843C-81CA7FA78E35}" type="slidenum">
              <a:rPr lang="en-US" smtClean="0"/>
              <a:pPr/>
              <a:t>‹#›</a:t>
            </a:fld>
            <a:endParaRPr lang="en-US"/>
          </a:p>
        </p:txBody>
      </p:sp>
    </p:spTree>
    <p:extLst>
      <p:ext uri="{BB962C8B-B14F-4D97-AF65-F5344CB8AC3E}">
        <p14:creationId xmlns:p14="http://schemas.microsoft.com/office/powerpoint/2010/main" val="3425717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CBFF6A-46E0-48CA-940C-A97BECF627E3}" type="datetimeFigureOut">
              <a:rPr lang="en-US" smtClean="0"/>
              <a:pPr/>
              <a:t>10/6/2015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F86AF-53EB-48AC-A516-64D8702A31F0}" type="slidenum">
              <a:rPr lang="en-US" smtClean="0"/>
              <a:pPr/>
              <a:t>‹#›</a:t>
            </a:fld>
            <a:endParaRPr lang="en-US"/>
          </a:p>
        </p:txBody>
      </p:sp>
    </p:spTree>
    <p:extLst>
      <p:ext uri="{BB962C8B-B14F-4D97-AF65-F5344CB8AC3E}">
        <p14:creationId xmlns:p14="http://schemas.microsoft.com/office/powerpoint/2010/main" val="311184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28C8E89C-CC45-41AD-AE2B-59C89632F5CB}" type="slidenum">
              <a:rPr lang="en-US" smtClean="0"/>
              <a:pPr/>
              <a:t>11</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buFontTx/>
              <a:buChar char="•"/>
            </a:pPr>
            <a:r>
              <a:rPr lang="en-US" smtClean="0"/>
              <a:t> The base 10 number system, also known as decimal notation, is the system used to represent all of the numeric values you use each day. It’s called base 10 because it uses 10 digits, 0 through 9, to represent any value.</a:t>
            </a:r>
          </a:p>
          <a:p>
            <a:pPr eaLnBrk="1" hangingPunct="1">
              <a:buFontTx/>
              <a:buChar char="•"/>
            </a:pPr>
            <a:r>
              <a:rPr lang="en-US" smtClean="0"/>
              <a:t>In the base 10 number system, a whole number is represented as the sum of ones, tens, hundreds, and thousands—sums of powers of 10. </a:t>
            </a:r>
          </a:p>
          <a:p>
            <a:pPr eaLnBrk="1" hangingPunct="1">
              <a:buFontTx/>
              <a:buChar char="•"/>
            </a:pPr>
            <a:endParaRPr lang="en-US" smtClean="0">
              <a:latin typeface="Helvetica" pitchFamily="34" charset="0"/>
            </a:endParaRPr>
          </a:p>
        </p:txBody>
      </p:sp>
    </p:spTree>
    <p:extLst>
      <p:ext uri="{BB962C8B-B14F-4D97-AF65-F5344CB8AC3E}">
        <p14:creationId xmlns:p14="http://schemas.microsoft.com/office/powerpoint/2010/main" val="2015253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Try some examples.</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C5F607-32C8-4C53-B0F2-445AC8EE9F25}" type="slidenum">
              <a:rPr lang="en-US" altLang="en-US"/>
              <a:pPr/>
              <a:t>12</a:t>
            </a:fld>
            <a:endParaRPr lang="en-US" altLang="en-US"/>
          </a:p>
        </p:txBody>
      </p:sp>
    </p:spTree>
    <p:extLst>
      <p:ext uri="{BB962C8B-B14F-4D97-AF65-F5344CB8AC3E}">
        <p14:creationId xmlns:p14="http://schemas.microsoft.com/office/powerpoint/2010/main" val="2185454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685CB88A-9D1D-44FB-BBB0-B1B9E7C00D1C}" type="slidenum">
              <a:rPr lang="en-US" altLang="en-US" sz="1200" b="0"/>
              <a:pPr eaLnBrk="1" hangingPunct="1"/>
              <a:t>14</a:t>
            </a:fld>
            <a:endParaRPr lang="en-US" altLang="en-US" sz="1200" b="0"/>
          </a:p>
        </p:txBody>
      </p:sp>
      <p:sp>
        <p:nvSpPr>
          <p:cNvPr id="75778" name="Rectangle 2"/>
          <p:cNvSpPr>
            <a:spLocks noGrp="1" noRot="1" noChangeAspect="1" noChangeArrowheads="1" noTextEdit="1"/>
          </p:cNvSpPr>
          <p:nvPr>
            <p:ph type="sldImg"/>
          </p:nvPr>
        </p:nvSpPr>
        <p:spPr>
          <a:ln/>
          <a:extLst/>
        </p:spPr>
      </p:sp>
      <p:sp>
        <p:nvSpPr>
          <p:cNvPr id="7577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460063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xfrm>
            <a:off x="1150938" y="692150"/>
            <a:ext cx="4556125" cy="3416300"/>
          </a:xfrm>
          <a:prstGeom prst="rect">
            <a:avLst/>
          </a:prstGeom>
          <a:noFill/>
          <a:ln w="12700">
            <a:solidFill>
              <a:srgbClr val="000000"/>
            </a:solidFill>
            <a:miter lim="800000"/>
            <a:headEnd/>
            <a:tailEnd/>
          </a:ln>
        </p:spPr>
      </p:sp>
      <p:sp>
        <p:nvSpPr>
          <p:cNvPr id="19459"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7" tIns="44450" rIns="90487" bIns="44450"/>
          <a:lstStyle/>
          <a:p>
            <a:endParaRPr lang="en-US"/>
          </a:p>
        </p:txBody>
      </p:sp>
    </p:spTree>
    <p:extLst>
      <p:ext uri="{BB962C8B-B14F-4D97-AF65-F5344CB8AC3E}">
        <p14:creationId xmlns:p14="http://schemas.microsoft.com/office/powerpoint/2010/main" val="2527856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126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a:r>
              <a:rPr lang="en-US" sz="1200"/>
              <a:t>4</a:t>
            </a:r>
          </a:p>
        </p:txBody>
      </p:sp>
      <p:sp>
        <p:nvSpPr>
          <p:cNvPr id="1126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126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1270" name="Rectangle 6"/>
          <p:cNvSpPr>
            <a:spLocks noGrp="1" noRot="1" noChangeAspect="1" noChangeArrowheads="1" noTextEdit="1"/>
          </p:cNvSpPr>
          <p:nvPr>
            <p:ph type="sldImg"/>
          </p:nvPr>
        </p:nvSpPr>
        <p:spPr>
          <a:xfrm>
            <a:off x="1150938" y="692150"/>
            <a:ext cx="4556125" cy="3416300"/>
          </a:xfrm>
          <a:ln cap="flat"/>
        </p:spPr>
      </p:sp>
      <p:sp>
        <p:nvSpPr>
          <p:cNvPr id="11271" name="Rectangle 7"/>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449528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33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a:r>
              <a:rPr lang="en-US" sz="1200"/>
              <a:t>5</a:t>
            </a:r>
          </a:p>
        </p:txBody>
      </p:sp>
      <p:sp>
        <p:nvSpPr>
          <p:cNvPr id="133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33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3318" name="Rectangle 6"/>
          <p:cNvSpPr>
            <a:spLocks noGrp="1" noRot="1" noChangeAspect="1" noChangeArrowheads="1" noTextEdit="1"/>
          </p:cNvSpPr>
          <p:nvPr>
            <p:ph type="sldImg"/>
          </p:nvPr>
        </p:nvSpPr>
        <p:spPr>
          <a:xfrm>
            <a:off x="1150938" y="692150"/>
            <a:ext cx="4556125" cy="3416300"/>
          </a:xfrm>
          <a:ln cap="flat"/>
        </p:spPr>
      </p:sp>
      <p:sp>
        <p:nvSpPr>
          <p:cNvPr id="13319" name="Rectangle 7"/>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685269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A3CFDED6-F3A9-4133-A8C8-7297A00B57C3}" type="slidenum">
              <a:rPr lang="en-US" smtClean="0"/>
              <a:pPr/>
              <a:t>27</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buFontTx/>
              <a:buChar char="•"/>
            </a:pPr>
            <a:r>
              <a:rPr lang="en-US" smtClean="0"/>
              <a:t>Most of today’s personal computers use the American National Standards Institute (ANSI, pronounced “An-see”) standard code, called the American Standard Code for Information Interchange (ASCII, pronounced “As-key”), to represent each letter or character as an 8-bit (or 1-byte) binary code.</a:t>
            </a:r>
          </a:p>
          <a:p>
            <a:pPr eaLnBrk="1" hangingPunct="1">
              <a:buFontTx/>
              <a:buChar char="•"/>
            </a:pPr>
            <a:r>
              <a:rPr lang="en-US" smtClean="0"/>
              <a:t>The ASCII code represents the 26 uppercase letters and 26 lowercase letters used in the English language, along with many punctuation symbols and other special characters, using 8 bits.</a:t>
            </a:r>
            <a:endParaRPr lang="en-US" smtClean="0">
              <a:solidFill>
                <a:srgbClr val="000000"/>
              </a:solidFill>
            </a:endParaRPr>
          </a:p>
        </p:txBody>
      </p:sp>
    </p:spTree>
    <p:extLst>
      <p:ext uri="{BB962C8B-B14F-4D97-AF65-F5344CB8AC3E}">
        <p14:creationId xmlns:p14="http://schemas.microsoft.com/office/powerpoint/2010/main" val="308958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a:r>
              <a:rPr lang="en-US" sz="1200"/>
              <a:t>6</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5366" name="Rectangle 6"/>
          <p:cNvSpPr>
            <a:spLocks noGrp="1" noRot="1" noChangeAspect="1" noChangeArrowheads="1" noTextEdit="1"/>
          </p:cNvSpPr>
          <p:nvPr>
            <p:ph type="sldImg"/>
          </p:nvPr>
        </p:nvSpPr>
        <p:spPr>
          <a:xfrm>
            <a:off x="1150938" y="692150"/>
            <a:ext cx="4556125" cy="3416300"/>
          </a:xfrm>
          <a:ln cap="flat"/>
        </p:spPr>
      </p:sp>
      <p:sp>
        <p:nvSpPr>
          <p:cNvPr id="15367" name="Rectangle 7"/>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377225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2E88DA0-3644-4897-A0C6-D0D8A1BC2226}" type="slidenum">
              <a:rPr lang="en-US" altLang="en-US" sz="1200"/>
              <a:pPr eaLnBrk="1" hangingPunct="1"/>
              <a:t>31</a:t>
            </a:fld>
            <a:endParaRPr lang="en-US" altLang="en-US" sz="1200"/>
          </a:p>
        </p:txBody>
      </p:sp>
    </p:spTree>
    <p:extLst>
      <p:ext uri="{BB962C8B-B14F-4D97-AF65-F5344CB8AC3E}">
        <p14:creationId xmlns:p14="http://schemas.microsoft.com/office/powerpoint/2010/main" val="215651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7C9592-B246-4298-8681-5F01E8CB6428}" type="datetimeFigureOut">
              <a:rPr lang="en-US" smtClean="0"/>
              <a:pPr/>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C9592-B246-4298-8681-5F01E8CB6428}" type="datetimeFigureOut">
              <a:rPr lang="en-US" smtClean="0"/>
              <a:pPr/>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C9592-B246-4298-8681-5F01E8CB6428}" type="datetimeFigureOut">
              <a:rPr lang="en-US" smtClean="0"/>
              <a:pPr/>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
            <a:ext cx="7772400" cy="1181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Tree>
    <p:extLst>
      <p:ext uri="{BB962C8B-B14F-4D97-AF65-F5344CB8AC3E}">
        <p14:creationId xmlns:p14="http://schemas.microsoft.com/office/powerpoint/2010/main" val="40071099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C9592-B246-4298-8681-5F01E8CB6428}" type="datetimeFigureOut">
              <a:rPr lang="en-US" smtClean="0"/>
              <a:pPr/>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7C9592-B246-4298-8681-5F01E8CB6428}" type="datetimeFigureOut">
              <a:rPr lang="en-US" smtClean="0"/>
              <a:pPr/>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7C9592-B246-4298-8681-5F01E8CB6428}" type="datetimeFigureOut">
              <a:rPr lang="en-US" smtClean="0"/>
              <a:pPr/>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7C9592-B246-4298-8681-5F01E8CB6428}" type="datetimeFigureOut">
              <a:rPr lang="en-US" smtClean="0"/>
              <a:pPr/>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7C9592-B246-4298-8681-5F01E8CB6428}" type="datetimeFigureOut">
              <a:rPr lang="en-US" smtClean="0"/>
              <a:pPr/>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C9592-B246-4298-8681-5F01E8CB6428}" type="datetimeFigureOut">
              <a:rPr lang="en-US" smtClean="0"/>
              <a:pPr/>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C9592-B246-4298-8681-5F01E8CB6428}" type="datetimeFigureOut">
              <a:rPr lang="en-US" smtClean="0"/>
              <a:pPr/>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C9592-B246-4298-8681-5F01E8CB6428}" type="datetimeFigureOut">
              <a:rPr lang="en-US" smtClean="0"/>
              <a:pPr/>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C9592-B246-4298-8681-5F01E8CB6428}" type="datetimeFigureOut">
              <a:rPr lang="en-US" smtClean="0"/>
              <a:pPr/>
              <a:t>10/6/2015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11A97-460D-449C-9C2C-A3625266A1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895600"/>
            <a:ext cx="7086600" cy="646331"/>
          </a:xfrm>
          <a:prstGeom prst="rect">
            <a:avLst/>
          </a:prstGeom>
          <a:noFill/>
        </p:spPr>
        <p:txBody>
          <a:bodyPr wrap="square" rtlCol="0">
            <a:spAutoFit/>
          </a:bodyPr>
          <a:lstStyle/>
          <a:p>
            <a:pPr algn="ctr"/>
            <a:r>
              <a:rPr lang="en-US" sz="3600" b="1" dirty="0" smtClean="0"/>
              <a:t>Representing  Information Digitally</a:t>
            </a:r>
            <a:endParaRPr lang="en-US" sz="3600" b="1" dirty="0"/>
          </a:p>
        </p:txBody>
      </p:sp>
      <p:sp>
        <p:nvSpPr>
          <p:cNvPr id="3" name="Title 2"/>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Storing Numbers</a:t>
            </a:r>
            <a:endParaRPr lang="he-IL" altLang="en-US" smtClean="0"/>
          </a:p>
        </p:txBody>
      </p:sp>
      <p:sp>
        <p:nvSpPr>
          <p:cNvPr id="14339" name="Content Placeholder 2"/>
          <p:cNvSpPr>
            <a:spLocks noGrp="1"/>
          </p:cNvSpPr>
          <p:nvPr>
            <p:ph idx="1"/>
          </p:nvPr>
        </p:nvSpPr>
        <p:spPr/>
        <p:txBody>
          <a:bodyPr/>
          <a:lstStyle/>
          <a:p>
            <a:pPr eaLnBrk="1" hangingPunct="1"/>
            <a:r>
              <a:rPr lang="en-US" altLang="en-US" smtClean="0"/>
              <a:t>Bit represents two values, 0 and 1</a:t>
            </a:r>
          </a:p>
          <a:p>
            <a:pPr eaLnBrk="1" hangingPunct="1"/>
            <a:r>
              <a:rPr lang="en-US" altLang="en-US" smtClean="0"/>
              <a:t>Computers use binary numbering system</a:t>
            </a:r>
          </a:p>
          <a:p>
            <a:pPr lvl="1" eaLnBrk="1" hangingPunct="1"/>
            <a:r>
              <a:rPr lang="en-US" altLang="en-US" smtClean="0"/>
              <a:t>Position of digit </a:t>
            </a:r>
            <a:r>
              <a:rPr lang="en-US" altLang="en-US" smtClean="0">
                <a:latin typeface="Courier New" panose="02070309020205020404" pitchFamily="49" charset="0"/>
                <a:cs typeface="Courier New" panose="02070309020205020404" pitchFamily="49" charset="0"/>
              </a:rPr>
              <a:t>j</a:t>
            </a:r>
            <a:r>
              <a:rPr lang="en-US" altLang="en-US" smtClean="0"/>
              <a:t> is assigned the value 2</a:t>
            </a:r>
            <a:r>
              <a:rPr lang="en-US" altLang="en-US" baseline="30000" smtClean="0">
                <a:latin typeface="Courier New" panose="02070309020205020404" pitchFamily="49" charset="0"/>
                <a:cs typeface="Courier New" panose="02070309020205020404" pitchFamily="49" charset="0"/>
              </a:rPr>
              <a:t>j-1</a:t>
            </a:r>
          </a:p>
          <a:p>
            <a:pPr lvl="1" eaLnBrk="1" hangingPunct="1"/>
            <a:r>
              <a:rPr lang="en-US" altLang="en-US" smtClean="0"/>
              <a:t>To determine value of binary number sum position values of the 1s</a:t>
            </a:r>
          </a:p>
          <a:p>
            <a:pPr eaLnBrk="1" hangingPunct="1"/>
            <a:r>
              <a:rPr lang="en-US" altLang="en-US" smtClean="0"/>
              <a:t>Byte size limits are 0 and 255</a:t>
            </a:r>
          </a:p>
          <a:p>
            <a:pPr lvl="1" eaLnBrk="1" hangingPunct="1"/>
            <a:r>
              <a:rPr lang="en-US" altLang="en-US" smtClean="0"/>
              <a:t>0 = all bits off; 255 = all bits on</a:t>
            </a:r>
          </a:p>
          <a:p>
            <a:pPr lvl="1" eaLnBrk="1" hangingPunct="1"/>
            <a:r>
              <a:rPr lang="en-US" altLang="en-US" smtClean="0"/>
              <a:t>To store larger number, use several bytes</a:t>
            </a:r>
            <a:endParaRPr lang="he-IL" altLang="en-US" smtClean="0"/>
          </a:p>
          <a:p>
            <a:pPr lvl="1" eaLnBrk="1" hangingPunct="1"/>
            <a:endParaRPr lang="en-US" altLang="en-US" smtClean="0"/>
          </a:p>
        </p:txBody>
      </p:sp>
    </p:spTree>
    <p:extLst>
      <p:ext uri="{BB962C8B-B14F-4D97-AF65-F5344CB8AC3E}">
        <p14:creationId xmlns:p14="http://schemas.microsoft.com/office/powerpoint/2010/main" val="210430812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en-US" dirty="0" smtClean="0"/>
              <a:t>Base 10 Number System</a:t>
            </a:r>
          </a:p>
        </p:txBody>
      </p:sp>
      <p:sp>
        <p:nvSpPr>
          <p:cNvPr id="43010" name="Slide Number Placeholder 5"/>
          <p:cNvSpPr>
            <a:spLocks noGrp="1"/>
          </p:cNvSpPr>
          <p:nvPr>
            <p:ph type="sldNum" sz="quarter" idx="10"/>
          </p:nvPr>
        </p:nvSpPr>
        <p:spPr>
          <a:noFill/>
        </p:spPr>
        <p:txBody>
          <a:bodyPr/>
          <a:lstStyle/>
          <a:p>
            <a:fld id="{C8D5FC99-791B-4368-A0C9-4F750CF53765}" type="slidenum">
              <a:rPr lang="en-US" smtClean="0"/>
              <a:pPr/>
              <a:t>11</a:t>
            </a:fld>
            <a:endParaRPr lang="en-US" b="1" smtClean="0"/>
          </a:p>
        </p:txBody>
      </p:sp>
      <p:graphicFrame>
        <p:nvGraphicFramePr>
          <p:cNvPr id="14" name="Table 13"/>
          <p:cNvGraphicFramePr>
            <a:graphicFrameLocks noGrp="1"/>
          </p:cNvGraphicFramePr>
          <p:nvPr/>
        </p:nvGraphicFramePr>
        <p:xfrm>
          <a:off x="457200" y="4402138"/>
          <a:ext cx="5292409" cy="1473200"/>
        </p:xfrm>
        <a:graphic>
          <a:graphicData uri="http://schemas.openxmlformats.org/drawingml/2006/table">
            <a:tbl>
              <a:tblPr firstRow="1" bandRow="1">
                <a:tableStyleId>{7E9639D4-E3E2-4D34-9284-5A2195B3D0D7}</a:tableStyleId>
              </a:tblPr>
              <a:tblGrid>
                <a:gridCol w="1508443"/>
                <a:gridCol w="1381443"/>
                <a:gridCol w="1254443"/>
                <a:gridCol w="1148080"/>
              </a:tblGrid>
              <a:tr h="865914">
                <a:tc>
                  <a:txBody>
                    <a:bodyPr/>
                    <a:lstStyle/>
                    <a:p>
                      <a:pPr algn="ctr"/>
                      <a:r>
                        <a:rPr lang="en-US" sz="2800" dirty="0" smtClean="0"/>
                        <a:t>10</a:t>
                      </a:r>
                      <a:r>
                        <a:rPr lang="en-US" sz="2800" baseline="30000" dirty="0" smtClean="0"/>
                        <a:t>3</a:t>
                      </a:r>
                      <a:br>
                        <a:rPr lang="en-US" sz="2800" baseline="30000" dirty="0" smtClean="0"/>
                      </a:br>
                      <a:r>
                        <a:rPr lang="en-US" sz="1800" baseline="0" dirty="0" smtClean="0"/>
                        <a:t>1,000s place</a:t>
                      </a:r>
                      <a:endParaRPr lang="en-US" sz="1800" baseline="30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10</a:t>
                      </a:r>
                      <a:r>
                        <a:rPr lang="en-US" sz="2800" baseline="30000" dirty="0" smtClean="0"/>
                        <a:t>2</a:t>
                      </a:r>
                      <a:br>
                        <a:rPr lang="en-US" sz="2800" baseline="30000" dirty="0" smtClean="0"/>
                      </a:br>
                      <a:r>
                        <a:rPr lang="en-US" sz="1800" baseline="0" dirty="0" smtClean="0"/>
                        <a:t>100s place</a:t>
                      </a:r>
                      <a:endParaRPr lang="en-US" sz="1800" baseline="300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aseline="30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10</a:t>
                      </a:r>
                      <a:r>
                        <a:rPr lang="en-US" sz="2800" baseline="30000" dirty="0" smtClean="0"/>
                        <a:t>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t>10s place</a:t>
                      </a:r>
                      <a:endParaRPr lang="en-US" sz="1800" baseline="30000" dirty="0" smtClean="0"/>
                    </a:p>
                  </a:txBody>
                  <a:tcPr/>
                </a:tc>
                <a:tc>
                  <a:txBody>
                    <a:bodyPr/>
                    <a:lstStyle/>
                    <a:p>
                      <a:pPr algn="ctr"/>
                      <a:r>
                        <a:rPr lang="en-US" sz="2800" dirty="0" smtClean="0"/>
                        <a:t>10</a:t>
                      </a:r>
                      <a:r>
                        <a:rPr lang="en-US" sz="2800" baseline="30000" dirty="0" smtClean="0"/>
                        <a:t>0</a:t>
                      </a:r>
                      <a:r>
                        <a:rPr lang="en-US" baseline="30000" dirty="0" smtClean="0"/>
                        <a:t/>
                      </a:r>
                      <a:br>
                        <a:rPr lang="en-US" baseline="30000" dirty="0" smtClean="0"/>
                      </a:br>
                      <a:r>
                        <a:rPr lang="en-US" baseline="0" dirty="0" smtClean="0"/>
                        <a:t>1s place</a:t>
                      </a:r>
                      <a:endParaRPr lang="en-US" baseline="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6 * 1,000  +</a:t>
                      </a:r>
                    </a:p>
                  </a:txBody>
                  <a:tcPr/>
                </a:tc>
                <a:tc>
                  <a:txBody>
                    <a:bodyPr/>
                    <a:lstStyle/>
                    <a:p>
                      <a:r>
                        <a:rPr lang="en-US" sz="2000" dirty="0" smtClean="0"/>
                        <a:t>9 * 100   +</a:t>
                      </a:r>
                      <a:endParaRPr lang="en-US" sz="2000" dirty="0"/>
                    </a:p>
                  </a:txBody>
                  <a:tcPr/>
                </a:tc>
                <a:tc>
                  <a:txBody>
                    <a:bodyPr/>
                    <a:lstStyle/>
                    <a:p>
                      <a:r>
                        <a:rPr lang="en-US" sz="2000" dirty="0" smtClean="0"/>
                        <a:t>5 * 10  +</a:t>
                      </a:r>
                      <a:endParaRPr lang="en-US" sz="2000" dirty="0"/>
                    </a:p>
                  </a:txBody>
                  <a:tcPr/>
                </a:tc>
                <a:tc>
                  <a:txBody>
                    <a:bodyPr/>
                    <a:lstStyle/>
                    <a:p>
                      <a:r>
                        <a:rPr lang="en-US" sz="2000" dirty="0" smtClean="0"/>
                        <a:t>4 * 1</a:t>
                      </a:r>
                      <a:endParaRPr lang="en-US" sz="2000" dirty="0"/>
                    </a:p>
                  </a:txBody>
                  <a:tcPr/>
                </a:tc>
              </a:tr>
            </a:tbl>
          </a:graphicData>
        </a:graphic>
      </p:graphicFrame>
      <p:sp>
        <p:nvSpPr>
          <p:cNvPr id="43025" name="TextBox 14"/>
          <p:cNvSpPr txBox="1">
            <a:spLocks noChangeArrowheads="1"/>
          </p:cNvSpPr>
          <p:nvPr/>
        </p:nvSpPr>
        <p:spPr bwMode="auto">
          <a:xfrm>
            <a:off x="5940425" y="4449763"/>
            <a:ext cx="2963863" cy="1077912"/>
          </a:xfrm>
          <a:prstGeom prst="rect">
            <a:avLst/>
          </a:prstGeom>
          <a:noFill/>
          <a:ln w="9525">
            <a:noFill/>
            <a:miter lim="800000"/>
            <a:headEnd/>
            <a:tailEnd/>
          </a:ln>
        </p:spPr>
        <p:txBody>
          <a:bodyPr wrap="none">
            <a:spAutoFit/>
          </a:bodyPr>
          <a:lstStyle/>
          <a:p>
            <a:pPr algn="ctr"/>
            <a:r>
              <a:rPr lang="en-US" sz="3200"/>
              <a:t>(6,000 + 900 +</a:t>
            </a:r>
            <a:br>
              <a:rPr lang="en-US" sz="3200"/>
            </a:br>
            <a:r>
              <a:rPr lang="en-US" sz="3200"/>
              <a:t>50 + 4) = 6,954</a:t>
            </a:r>
          </a:p>
        </p:txBody>
      </p:sp>
      <p:sp>
        <p:nvSpPr>
          <p:cNvPr id="19" name="Footer Placeholder 3"/>
          <p:cNvSpPr>
            <a:spLocks noGrp="1"/>
          </p:cNvSpPr>
          <p:nvPr>
            <p:ph type="ftr" sz="quarter" idx="11"/>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050"/>
            </a:lvl1pPr>
          </a:lstStyle>
          <a:p>
            <a:pPr>
              <a:defRPr/>
            </a:pPr>
            <a:r>
              <a:rPr lang="en-US" kern="0" dirty="0" smtClean="0">
                <a:solidFill>
                  <a:sysClr val="windowText" lastClr="000000"/>
                </a:solidFill>
                <a:latin typeface="Arial" pitchFamily="34" charset="0"/>
              </a:rPr>
              <a:t>Copyright © 2011 Pearson Education, Inc. Publishing as Prentice Hall</a:t>
            </a:r>
            <a:endParaRPr lang="en-US" kern="0" dirty="0">
              <a:solidFill>
                <a:srgbClr val="FFFBDD"/>
              </a:solidFill>
              <a:latin typeface="Arial" pitchFamily="34" charset="0"/>
            </a:endParaRPr>
          </a:p>
        </p:txBody>
      </p:sp>
      <p:sp>
        <p:nvSpPr>
          <p:cNvPr id="43027" name="Rectangle 3"/>
          <p:cNvSpPr>
            <a:spLocks noGrp="1" noChangeArrowheads="1"/>
          </p:cNvSpPr>
          <p:nvPr>
            <p:ph idx="1"/>
          </p:nvPr>
        </p:nvSpPr>
        <p:spPr>
          <a:xfrm>
            <a:off x="457200" y="1600200"/>
            <a:ext cx="8229600" cy="2590800"/>
          </a:xfrm>
        </p:spPr>
        <p:txBody>
          <a:bodyPr anchor="t"/>
          <a:lstStyle/>
          <a:p>
            <a:pPr marL="342900" indent="-342900" eaLnBrk="1" hangingPunct="1">
              <a:lnSpc>
                <a:spcPct val="90000"/>
              </a:lnSpc>
              <a:buFontTx/>
              <a:buChar char="•"/>
            </a:pPr>
            <a:r>
              <a:rPr lang="en-US" sz="3200" b="0" smtClean="0">
                <a:effectLst/>
              </a:rPr>
              <a:t>Organized plan for representing a number</a:t>
            </a:r>
          </a:p>
          <a:p>
            <a:pPr marL="800100" lvl="1" indent="-342900">
              <a:buFont typeface="Arial" charset="0"/>
              <a:buChar char="•"/>
            </a:pPr>
            <a:r>
              <a:rPr lang="en-US" sz="2800" b="0" smtClean="0">
                <a:effectLst/>
              </a:rPr>
              <a:t>Base 10 or decimal notation</a:t>
            </a:r>
          </a:p>
          <a:p>
            <a:pPr marL="800100" lvl="1" indent="-342900">
              <a:buFont typeface="Arial" charset="0"/>
              <a:buChar char="•"/>
            </a:pPr>
            <a:r>
              <a:rPr lang="en-US" sz="2800" b="0" smtClean="0">
                <a:effectLst/>
              </a:rPr>
              <a:t>Uses 10 digits (0–9)</a:t>
            </a:r>
          </a:p>
          <a:p>
            <a:pPr marL="800100" lvl="1" indent="-342900" eaLnBrk="1" hangingPunct="1">
              <a:lnSpc>
                <a:spcPct val="90000"/>
              </a:lnSpc>
              <a:buFont typeface="Arial" charset="0"/>
              <a:buChar char="•"/>
            </a:pPr>
            <a:r>
              <a:rPr lang="en-US" sz="2800" b="0" smtClean="0">
                <a:effectLst/>
              </a:rPr>
              <a:t>System used to represent all of the numeric values we use each day</a:t>
            </a:r>
          </a:p>
        </p:txBody>
      </p:sp>
    </p:spTree>
    <p:extLst>
      <p:ext uri="{BB962C8B-B14F-4D97-AF65-F5344CB8AC3E}">
        <p14:creationId xmlns:p14="http://schemas.microsoft.com/office/powerpoint/2010/main" val="195583482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Numbers in binary</a:t>
            </a:r>
          </a:p>
        </p:txBody>
      </p:sp>
      <p:sp>
        <p:nvSpPr>
          <p:cNvPr id="9219" name="Content Placeholder 2"/>
          <p:cNvSpPr>
            <a:spLocks noGrp="1"/>
          </p:cNvSpPr>
          <p:nvPr>
            <p:ph idx="1"/>
          </p:nvPr>
        </p:nvSpPr>
        <p:spPr>
          <a:xfrm>
            <a:off x="457200" y="1143000"/>
            <a:ext cx="8229600" cy="4525963"/>
          </a:xfrm>
        </p:spPr>
        <p:txBody>
          <a:bodyPr>
            <a:normAutofit/>
          </a:bodyPr>
          <a:lstStyle/>
          <a:p>
            <a:r>
              <a:rPr lang="en-US" altLang="en-US" sz="2800" dirty="0" smtClean="0"/>
              <a:t>Place value system just like decimal</a:t>
            </a:r>
          </a:p>
          <a:p>
            <a:pPr lvl="1"/>
            <a:r>
              <a:rPr lang="en-US" altLang="en-US" sz="2400" dirty="0" smtClean="0"/>
              <a:t>We understand 278 = (2 * 100) + (7 * 10) + (8 * 1)</a:t>
            </a:r>
          </a:p>
          <a:p>
            <a:r>
              <a:rPr lang="en-US" altLang="en-US" sz="2800" dirty="0" smtClean="0"/>
              <a:t>In a binary number:</a:t>
            </a:r>
          </a:p>
          <a:p>
            <a:pPr lvl="1"/>
            <a:r>
              <a:rPr lang="en-US" altLang="en-US" sz="2400" dirty="0" smtClean="0"/>
              <a:t>Each digit is either a 0 or 1</a:t>
            </a:r>
          </a:p>
          <a:p>
            <a:pPr lvl="1"/>
            <a:r>
              <a:rPr lang="en-US" altLang="en-US" sz="2400" dirty="0" smtClean="0"/>
              <a:t>Digits are multiplied by powers of 2, not powers of 10.</a:t>
            </a:r>
          </a:p>
          <a:p>
            <a:r>
              <a:rPr lang="en-US" sz="2800" dirty="0"/>
              <a:t>Computers use binary because each switch can be in one of two positions: on or off. </a:t>
            </a:r>
          </a:p>
          <a:p>
            <a:pPr lvl="1">
              <a:buFontTx/>
              <a:buNone/>
            </a:pPr>
            <a:endParaRPr lang="en-US" altLang="en-US" sz="2400" dirty="0" smtClean="0"/>
          </a:p>
          <a:p>
            <a:r>
              <a:rPr lang="en-US" altLang="en-US" sz="2800" dirty="0" smtClean="0"/>
              <a:t>For example, 001110 and 100011:</a:t>
            </a:r>
          </a:p>
          <a:p>
            <a:endParaRPr lang="en-US" altLang="en-US" sz="2800" dirty="0" smtClean="0"/>
          </a:p>
        </p:txBody>
      </p:sp>
      <p:graphicFrame>
        <p:nvGraphicFramePr>
          <p:cNvPr id="7" name="Table 6"/>
          <p:cNvGraphicFramePr>
            <a:graphicFrameLocks noGrp="1"/>
          </p:cNvGraphicFramePr>
          <p:nvPr>
            <p:extLst>
              <p:ext uri="{D42A27DB-BD31-4B8C-83A1-F6EECF244321}">
                <p14:modId xmlns:p14="http://schemas.microsoft.com/office/powerpoint/2010/main" val="2686400099"/>
              </p:ext>
            </p:extLst>
          </p:nvPr>
        </p:nvGraphicFramePr>
        <p:xfrm>
          <a:off x="477995" y="4482975"/>
          <a:ext cx="5292409" cy="1534160"/>
        </p:xfrm>
        <a:graphic>
          <a:graphicData uri="http://schemas.openxmlformats.org/drawingml/2006/table">
            <a:tbl>
              <a:tblPr firstRow="1" bandRow="1">
                <a:tableStyleId>{7E9639D4-E3E2-4D34-9284-5A2195B3D0D7}</a:tableStyleId>
              </a:tblPr>
              <a:tblGrid>
                <a:gridCol w="1508443"/>
                <a:gridCol w="1381443"/>
                <a:gridCol w="1254443"/>
                <a:gridCol w="1148080"/>
              </a:tblGrid>
              <a:tr h="370840">
                <a:tc>
                  <a:txBody>
                    <a:bodyPr/>
                    <a:lstStyle/>
                    <a:p>
                      <a:pPr algn="ctr"/>
                      <a:r>
                        <a:rPr lang="en-US" sz="2800" dirty="0" smtClean="0"/>
                        <a:t>2</a:t>
                      </a:r>
                      <a:r>
                        <a:rPr lang="en-US" sz="2800" baseline="30000" dirty="0" smtClean="0"/>
                        <a:t>3</a:t>
                      </a:r>
                      <a:br>
                        <a:rPr lang="en-US" sz="2800" baseline="30000" dirty="0" smtClean="0"/>
                      </a:br>
                      <a:r>
                        <a:rPr lang="en-US" sz="1800" baseline="0" dirty="0" smtClean="0"/>
                        <a:t>8s place</a:t>
                      </a:r>
                      <a:endParaRPr lang="en-US" sz="1800" baseline="30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2</a:t>
                      </a:r>
                      <a:r>
                        <a:rPr lang="en-US" sz="2800" baseline="30000" dirty="0" smtClean="0"/>
                        <a:t>2</a:t>
                      </a:r>
                      <a:br>
                        <a:rPr lang="en-US" sz="2800" baseline="30000" dirty="0" smtClean="0"/>
                      </a:br>
                      <a:r>
                        <a:rPr lang="en-US" sz="1800" baseline="0" dirty="0" smtClean="0"/>
                        <a:t>4s place</a:t>
                      </a:r>
                      <a:endParaRPr lang="en-US" sz="1800" baseline="300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aseline="30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2</a:t>
                      </a:r>
                      <a:r>
                        <a:rPr lang="en-US" sz="2800" baseline="30000" dirty="0" smtClean="0"/>
                        <a:t>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t>2s place</a:t>
                      </a:r>
                      <a:endParaRPr lang="en-US" sz="1800" baseline="30000" dirty="0" smtClean="0"/>
                    </a:p>
                  </a:txBody>
                  <a:tcPr/>
                </a:tc>
                <a:tc>
                  <a:txBody>
                    <a:bodyPr/>
                    <a:lstStyle/>
                    <a:p>
                      <a:pPr algn="ctr"/>
                      <a:r>
                        <a:rPr lang="en-US" sz="2800" dirty="0" smtClean="0"/>
                        <a:t>2</a:t>
                      </a:r>
                      <a:r>
                        <a:rPr lang="en-US" sz="2800" baseline="30000" dirty="0" smtClean="0"/>
                        <a:t>0</a:t>
                      </a:r>
                      <a:r>
                        <a:rPr lang="en-US" baseline="30000" dirty="0" smtClean="0"/>
                        <a:t/>
                      </a:r>
                      <a:br>
                        <a:rPr lang="en-US" baseline="30000" dirty="0" smtClean="0"/>
                      </a:br>
                      <a:r>
                        <a:rPr lang="en-US" baseline="0" dirty="0" smtClean="0"/>
                        <a:t>1s place</a:t>
                      </a:r>
                      <a:endParaRPr lang="en-US" baseline="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a:t>
                      </a:r>
                    </a:p>
                  </a:txBody>
                  <a:tcPr/>
                </a:tc>
                <a:tc>
                  <a:txBody>
                    <a:bodyPr/>
                    <a:lstStyle/>
                    <a:p>
                      <a:pPr algn="ctr"/>
                      <a:r>
                        <a:rPr lang="en-US" sz="2400" dirty="0" smtClean="0"/>
                        <a:t>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a:t>
                      </a:r>
                      <a:endParaRPr lang="en-US" sz="2400" dirty="0"/>
                    </a:p>
                  </a:txBody>
                  <a:tcPr/>
                </a:tc>
              </a:tr>
            </a:tbl>
          </a:graphicData>
        </a:graphic>
      </p:graphicFrame>
      <p:sp>
        <p:nvSpPr>
          <p:cNvPr id="8" name="TextBox 16"/>
          <p:cNvSpPr txBox="1">
            <a:spLocks noChangeArrowheads="1"/>
          </p:cNvSpPr>
          <p:nvPr/>
        </p:nvSpPr>
        <p:spPr bwMode="auto">
          <a:xfrm>
            <a:off x="5791200" y="4626993"/>
            <a:ext cx="3048000" cy="1077913"/>
          </a:xfrm>
          <a:prstGeom prst="rect">
            <a:avLst/>
          </a:prstGeom>
          <a:noFill/>
          <a:ln w="9525">
            <a:noFill/>
            <a:miter lim="800000"/>
            <a:headEnd/>
            <a:tailEnd/>
          </a:ln>
        </p:spPr>
        <p:txBody>
          <a:bodyPr>
            <a:spAutoFit/>
          </a:bodyPr>
          <a:lstStyle/>
          <a:p>
            <a:pPr algn="ctr"/>
            <a:r>
              <a:rPr lang="en-US" sz="3200" dirty="0"/>
              <a:t>(8 + 0 + 2 + 1) = 11</a:t>
            </a:r>
          </a:p>
        </p:txBody>
      </p:sp>
    </p:spTree>
    <p:extLst>
      <p:ext uri="{BB962C8B-B14F-4D97-AF65-F5344CB8AC3E}">
        <p14:creationId xmlns:p14="http://schemas.microsoft.com/office/powerpoint/2010/main" val="340527735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7253" y="0"/>
            <a:ext cx="9154344"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78247078-04B7-4C64-B20C-E4BD62E5D178}" type="slidenum">
              <a:rPr lang="en-US" altLang="en-US" sz="1400"/>
              <a:pPr eaLnBrk="1" hangingPunct="1"/>
              <a:t>14</a:t>
            </a:fld>
            <a:endParaRPr lang="en-US" altLang="en-US" sz="1400"/>
          </a:p>
        </p:txBody>
      </p:sp>
      <p:sp>
        <p:nvSpPr>
          <p:cNvPr id="15366" name="Text Box 6"/>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15367" name="Text Box 7"/>
          <p:cNvSpPr txBox="1">
            <a:spLocks noChangeArrowheads="1"/>
          </p:cNvSpPr>
          <p:nvPr/>
        </p:nvSpPr>
        <p:spPr bwMode="auto">
          <a:xfrm>
            <a:off x="609600" y="1905000"/>
            <a:ext cx="7772400"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800" i="1">
                <a:latin typeface="Arial" charset="0"/>
                <a:ea typeface="ＭＳ Ｐゴシック" charset="0"/>
              </a:rPr>
              <a:t>What is the decimal equivalent of the binary number 1101110?</a:t>
            </a:r>
            <a:r>
              <a:rPr lang="en-US" i="1">
                <a:solidFill>
                  <a:schemeClr val="accent2"/>
                </a:solidFill>
                <a:latin typeface="Arial" charset="0"/>
                <a:ea typeface="ＭＳ Ｐゴシック" charset="0"/>
              </a:rPr>
              <a:t>	</a:t>
            </a:r>
            <a:r>
              <a:rPr lang="en-US">
                <a:solidFill>
                  <a:schemeClr val="accent2"/>
                </a:solidFill>
                <a:latin typeface="Arial" charset="0"/>
                <a:ea typeface="ＭＳ Ｐゴシック" charset="0"/>
                <a:cs typeface="Arial" charset="0"/>
              </a:rPr>
              <a:t>	</a:t>
            </a:r>
          </a:p>
        </p:txBody>
      </p:sp>
      <p:sp>
        <p:nvSpPr>
          <p:cNvPr id="15368" name="Text Box 8"/>
          <p:cNvSpPr txBox="1">
            <a:spLocks noChangeArrowheads="1"/>
          </p:cNvSpPr>
          <p:nvPr/>
        </p:nvSpPr>
        <p:spPr bwMode="auto">
          <a:xfrm>
            <a:off x="762000" y="2895600"/>
            <a:ext cx="7162800" cy="3046988"/>
          </a:xfrm>
          <a:prstGeom prst="rect">
            <a:avLst/>
          </a:prstGeom>
          <a:solidFill>
            <a:srgbClr val="EAEAEA"/>
          </a:solidFill>
          <a:ln>
            <a:noFill/>
          </a:ln>
          <a:effectLst/>
          <a:extLst>
            <a:ext uri="{91240B29-F687-4f45-9708-019B960494DF}">
              <a14:hiddenLine xmlns="" xmlns:a14="http://schemas.microsoft.com/office/drawing/2010/main" w="9525">
                <a:solidFill>
                  <a:schemeClr val="tx1"/>
                </a:solidFill>
                <a:miter lim="800000"/>
                <a:headEnd/>
                <a:tailEnd type="none" w="lg" len="lg"/>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cs typeface="Arial" panose="020B0604020202020204" pitchFamily="34" charset="0"/>
              </a:rPr>
              <a:t>	   1 x 2</a:t>
            </a:r>
            <a:r>
              <a:rPr lang="en-US" altLang="en-US" baseline="30000" dirty="0">
                <a:latin typeface="Courier" charset="0"/>
              </a:rPr>
              <a:t>6</a:t>
            </a:r>
            <a:r>
              <a:rPr lang="en-US" altLang="en-US" dirty="0">
                <a:cs typeface="Arial" panose="020B0604020202020204" pitchFamily="34" charset="0"/>
              </a:rPr>
              <a:t>  =  1 x 64  = 64</a:t>
            </a:r>
          </a:p>
          <a:p>
            <a:pPr eaLnBrk="1" hangingPunct="1"/>
            <a:r>
              <a:rPr lang="en-US" altLang="en-US" dirty="0">
                <a:cs typeface="Arial" panose="020B0604020202020204" pitchFamily="34" charset="0"/>
              </a:rPr>
              <a:t>      	+ 1 x 2</a:t>
            </a:r>
            <a:r>
              <a:rPr lang="en-US" altLang="en-US" baseline="30000" dirty="0">
                <a:latin typeface="Courier" charset="0"/>
              </a:rPr>
              <a:t>5</a:t>
            </a:r>
            <a:r>
              <a:rPr lang="en-US" altLang="en-US" dirty="0">
                <a:cs typeface="Arial" panose="020B0604020202020204" pitchFamily="34" charset="0"/>
              </a:rPr>
              <a:t>  =  1 x 32  = 32</a:t>
            </a:r>
          </a:p>
          <a:p>
            <a:pPr eaLnBrk="1" hangingPunct="1"/>
            <a:r>
              <a:rPr lang="en-US" altLang="en-US" dirty="0">
                <a:cs typeface="Arial" panose="020B0604020202020204" pitchFamily="34" charset="0"/>
              </a:rPr>
              <a:t>       	+ 0 x 2</a:t>
            </a:r>
            <a:r>
              <a:rPr lang="en-US" altLang="en-US" baseline="30000" dirty="0">
                <a:latin typeface="Courier" charset="0"/>
              </a:rPr>
              <a:t>4</a:t>
            </a:r>
            <a:r>
              <a:rPr lang="en-US" altLang="en-US" dirty="0">
                <a:cs typeface="Arial" panose="020B0604020202020204" pitchFamily="34" charset="0"/>
              </a:rPr>
              <a:t>  =  0 x 16  = 0</a:t>
            </a:r>
          </a:p>
          <a:p>
            <a:pPr eaLnBrk="1" hangingPunct="1"/>
            <a:r>
              <a:rPr lang="en-US" altLang="en-US" dirty="0">
                <a:cs typeface="Arial" panose="020B0604020202020204" pitchFamily="34" charset="0"/>
              </a:rPr>
              <a:t> 	+ 1 x 2</a:t>
            </a:r>
            <a:r>
              <a:rPr lang="en-US" altLang="en-US" baseline="30000" dirty="0">
                <a:latin typeface="Courier" charset="0"/>
              </a:rPr>
              <a:t>3</a:t>
            </a:r>
            <a:r>
              <a:rPr lang="en-US" altLang="en-US" dirty="0">
                <a:cs typeface="Arial" panose="020B0604020202020204" pitchFamily="34" charset="0"/>
              </a:rPr>
              <a:t>  =  1 x 8    = 8</a:t>
            </a:r>
          </a:p>
          <a:p>
            <a:pPr eaLnBrk="1" hangingPunct="1"/>
            <a:r>
              <a:rPr lang="en-US" altLang="en-US" dirty="0">
                <a:cs typeface="Arial" panose="020B0604020202020204" pitchFamily="34" charset="0"/>
              </a:rPr>
              <a:t>      	+ 1 x 2</a:t>
            </a:r>
            <a:r>
              <a:rPr lang="en-US" altLang="en-US" baseline="30000" dirty="0">
                <a:latin typeface="Courier" charset="0"/>
              </a:rPr>
              <a:t>2</a:t>
            </a:r>
            <a:r>
              <a:rPr lang="en-US" altLang="en-US" dirty="0">
                <a:cs typeface="Arial" panose="020B0604020202020204" pitchFamily="34" charset="0"/>
              </a:rPr>
              <a:t>  =  1 x 4    = 4</a:t>
            </a:r>
          </a:p>
          <a:p>
            <a:pPr eaLnBrk="1" hangingPunct="1"/>
            <a:r>
              <a:rPr lang="en-US" altLang="en-US" dirty="0">
                <a:cs typeface="Arial" panose="020B0604020202020204" pitchFamily="34" charset="0"/>
              </a:rPr>
              <a:t>	+ 1 x 2</a:t>
            </a:r>
            <a:r>
              <a:rPr lang="en-US" altLang="en-US" baseline="30000" dirty="0">
                <a:latin typeface="Courier" charset="0"/>
              </a:rPr>
              <a:t>1</a:t>
            </a:r>
            <a:r>
              <a:rPr lang="en-US" altLang="en-US" dirty="0">
                <a:cs typeface="Arial" panose="020B0604020202020204" pitchFamily="34" charset="0"/>
              </a:rPr>
              <a:t>  =  1 x 2    = 2 </a:t>
            </a:r>
          </a:p>
          <a:p>
            <a:pPr eaLnBrk="1" hangingPunct="1"/>
            <a:r>
              <a:rPr lang="en-US" altLang="en-US" dirty="0">
                <a:cs typeface="Arial" panose="020B0604020202020204" pitchFamily="34" charset="0"/>
              </a:rPr>
              <a:t>       	+ 0 x 2º  =  0 x 1    = 0</a:t>
            </a:r>
          </a:p>
          <a:p>
            <a:pPr eaLnBrk="1" hangingPunct="1"/>
            <a:r>
              <a:rPr lang="en-US" altLang="en-US" dirty="0">
                <a:cs typeface="Arial" panose="020B0604020202020204" pitchFamily="34" charset="0"/>
              </a:rPr>
              <a:t>			        = 110 in base 10</a:t>
            </a:r>
            <a:endParaRPr lang="en-US" altLang="en-US" dirty="0"/>
          </a:p>
        </p:txBody>
      </p:sp>
      <p:sp>
        <p:nvSpPr>
          <p:cNvPr id="15369" name="Text Box 9"/>
          <p:cNvSpPr txBox="1">
            <a:spLocks noChangeArrowheads="1"/>
          </p:cNvSpPr>
          <p:nvPr/>
        </p:nvSpPr>
        <p:spPr bwMode="auto">
          <a:xfrm>
            <a:off x="8610600" y="6400800"/>
            <a:ext cx="533400" cy="4572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13</a:t>
            </a:r>
          </a:p>
        </p:txBody>
      </p:sp>
      <p:sp>
        <p:nvSpPr>
          <p:cNvPr id="15370" name="Rectangle 10"/>
          <p:cNvSpPr>
            <a:spLocks noGrp="1" noChangeArrowheads="1"/>
          </p:cNvSpPr>
          <p:nvPr>
            <p:ph type="title"/>
          </p:nvPr>
        </p:nvSpPr>
        <p:spPr/>
        <p:txBody>
          <a:bodyPr/>
          <a:lstStyle/>
          <a:p>
            <a:pPr eaLnBrk="1" hangingPunct="1">
              <a:defRPr/>
            </a:pPr>
            <a:r>
              <a:rPr lang="en-US" smtClean="0">
                <a:solidFill>
                  <a:schemeClr val="tx1"/>
                </a:solidFill>
                <a:cs typeface="+mj-cs"/>
              </a:rPr>
              <a:t>Converting Binary to Decimal</a:t>
            </a:r>
          </a:p>
        </p:txBody>
      </p:sp>
    </p:spTree>
    <p:extLst>
      <p:ext uri="{BB962C8B-B14F-4D97-AF65-F5344CB8AC3E}">
        <p14:creationId xmlns:p14="http://schemas.microsoft.com/office/powerpoint/2010/main" val="9690569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763000" cy="1384995"/>
          </a:xfrm>
          <a:prstGeom prst="rect">
            <a:avLst/>
          </a:prstGeom>
        </p:spPr>
        <p:txBody>
          <a:bodyPr wrap="square">
            <a:spAutoFit/>
          </a:bodyPr>
          <a:lstStyle/>
          <a:p>
            <a:pPr marL="457200" indent="-457200">
              <a:buFont typeface="Arial" panose="020B0604020202020204" pitchFamily="34" charset="0"/>
              <a:buChar char="•"/>
              <a:tabLst>
                <a:tab pos="640080" algn="l"/>
                <a:tab pos="457200" algn="l"/>
              </a:tabLs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You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would need five bits. Four bits can represent 16 things, which would not be sufficient, while five bits can represent up to 32 things.</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5" descr="17606_02_0021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1675855"/>
            <a:ext cx="509905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3372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altLang="en-US" smtClean="0"/>
              <a:t>Decimal </a:t>
            </a:r>
            <a:r>
              <a:rPr lang="en-US" altLang="en-US" smtClean="0">
                <a:sym typeface="Wingdings" panose="05000000000000000000" pitchFamily="2" charset="2"/>
              </a:rPr>
              <a:t> binary</a:t>
            </a:r>
            <a:endParaRPr lang="en-US" altLang="en-US" smtClean="0"/>
          </a:p>
        </p:txBody>
      </p:sp>
      <p:sp>
        <p:nvSpPr>
          <p:cNvPr id="13315" name="Content Placeholder 5"/>
          <p:cNvSpPr>
            <a:spLocks noGrp="1"/>
          </p:cNvSpPr>
          <p:nvPr>
            <p:ph idx="1"/>
          </p:nvPr>
        </p:nvSpPr>
        <p:spPr/>
        <p:txBody>
          <a:bodyPr/>
          <a:lstStyle/>
          <a:p>
            <a:r>
              <a:rPr lang="en-US" altLang="en-US" sz="2800" smtClean="0"/>
              <a:t>One thing to note is that binary numbers are “longer” than decimal.</a:t>
            </a:r>
          </a:p>
          <a:p>
            <a:pPr lvl="1"/>
            <a:r>
              <a:rPr lang="en-US" altLang="en-US" sz="2400" smtClean="0"/>
              <a:t>A 5-digit decimal number may turn out to be 15 bits long.</a:t>
            </a:r>
          </a:p>
          <a:p>
            <a:r>
              <a:rPr lang="en-US" altLang="en-US" sz="2800" smtClean="0"/>
              <a:t>My technique is the “binary store”</a:t>
            </a:r>
          </a:p>
          <a:p>
            <a:pPr lvl="1"/>
            <a:r>
              <a:rPr lang="en-US" altLang="en-US" sz="2400" smtClean="0"/>
              <a:t>All merchandise is priced </a:t>
            </a:r>
            <a:r>
              <a:rPr lang="en-US" altLang="en-US" sz="2400" i="1" smtClean="0"/>
              <a:t>$1, $2, $4, $8, $16, …</a:t>
            </a:r>
          </a:p>
          <a:p>
            <a:pPr lvl="1"/>
            <a:r>
              <a:rPr lang="en-US" altLang="en-US" sz="2400" smtClean="0"/>
              <a:t>You enter store with some money, say $45.</a:t>
            </a:r>
          </a:p>
          <a:p>
            <a:pPr lvl="1"/>
            <a:r>
              <a:rPr lang="en-US" altLang="en-US" sz="2400" smtClean="0"/>
              <a:t>Goal is to always buy most expensive gift possible.</a:t>
            </a:r>
          </a:p>
          <a:p>
            <a:pPr lvl="1"/>
            <a:r>
              <a:rPr lang="en-US" altLang="en-US" sz="2400" smtClean="0"/>
              <a:t>So, 45 = 32 + 8 + 4 + 1</a:t>
            </a:r>
          </a:p>
        </p:txBody>
      </p:sp>
      <p:graphicFrame>
        <p:nvGraphicFramePr>
          <p:cNvPr id="7" name="Table 6"/>
          <p:cNvGraphicFramePr>
            <a:graphicFrameLocks noGrp="1"/>
          </p:cNvGraphicFramePr>
          <p:nvPr/>
        </p:nvGraphicFramePr>
        <p:xfrm>
          <a:off x="2438400" y="5715000"/>
          <a:ext cx="4343400" cy="741364"/>
        </p:xfrm>
        <a:graphic>
          <a:graphicData uri="http://schemas.openxmlformats.org/drawingml/2006/table">
            <a:tbl>
              <a:tblPr firstRow="1" bandRow="1">
                <a:tableStyleId>{5C22544A-7EE6-4342-B048-85BDC9FD1C3A}</a:tableStyleId>
              </a:tblPr>
              <a:tblGrid>
                <a:gridCol w="723900"/>
                <a:gridCol w="723900"/>
                <a:gridCol w="723900"/>
                <a:gridCol w="723900"/>
                <a:gridCol w="723900"/>
                <a:gridCol w="723900"/>
              </a:tblGrid>
              <a:tr h="370682">
                <a:tc>
                  <a:txBody>
                    <a:bodyPr/>
                    <a:lstStyle/>
                    <a:p>
                      <a:pPr algn="ctr"/>
                      <a:r>
                        <a:rPr lang="en-US" sz="1800" dirty="0" smtClean="0"/>
                        <a:t>32 *</a:t>
                      </a:r>
                      <a:endParaRPr lang="en-US" sz="1800" dirty="0"/>
                    </a:p>
                  </a:txBody>
                  <a:tcPr marT="45700" marB="45700"/>
                </a:tc>
                <a:tc>
                  <a:txBody>
                    <a:bodyPr/>
                    <a:lstStyle/>
                    <a:p>
                      <a:pPr algn="ctr"/>
                      <a:r>
                        <a:rPr lang="en-US" sz="1800" dirty="0" smtClean="0"/>
                        <a:t>16 *</a:t>
                      </a:r>
                      <a:endParaRPr lang="en-US" sz="1800" dirty="0"/>
                    </a:p>
                  </a:txBody>
                  <a:tcPr marT="45700" marB="45700"/>
                </a:tc>
                <a:tc>
                  <a:txBody>
                    <a:bodyPr/>
                    <a:lstStyle/>
                    <a:p>
                      <a:pPr algn="ctr"/>
                      <a:r>
                        <a:rPr lang="en-US" sz="1800" dirty="0" smtClean="0"/>
                        <a:t>8 *</a:t>
                      </a:r>
                      <a:endParaRPr lang="en-US" sz="1800" dirty="0"/>
                    </a:p>
                  </a:txBody>
                  <a:tcPr marT="45700" marB="45700"/>
                </a:tc>
                <a:tc>
                  <a:txBody>
                    <a:bodyPr/>
                    <a:lstStyle/>
                    <a:p>
                      <a:pPr algn="ctr"/>
                      <a:r>
                        <a:rPr lang="en-US" sz="1800" dirty="0" smtClean="0"/>
                        <a:t>4 *</a:t>
                      </a:r>
                      <a:endParaRPr lang="en-US" sz="1800" dirty="0"/>
                    </a:p>
                  </a:txBody>
                  <a:tcPr marT="45700" marB="45700"/>
                </a:tc>
                <a:tc>
                  <a:txBody>
                    <a:bodyPr/>
                    <a:lstStyle/>
                    <a:p>
                      <a:pPr algn="ctr"/>
                      <a:r>
                        <a:rPr lang="en-US" sz="1800" dirty="0" smtClean="0"/>
                        <a:t>2 *</a:t>
                      </a:r>
                      <a:endParaRPr lang="en-US" sz="1800" dirty="0"/>
                    </a:p>
                  </a:txBody>
                  <a:tcPr marT="45700" marB="45700"/>
                </a:tc>
                <a:tc>
                  <a:txBody>
                    <a:bodyPr/>
                    <a:lstStyle/>
                    <a:p>
                      <a:pPr algn="ctr"/>
                      <a:r>
                        <a:rPr lang="en-US" sz="1800" dirty="0" smtClean="0"/>
                        <a:t>1 *</a:t>
                      </a:r>
                      <a:endParaRPr lang="en-US" sz="1800" dirty="0"/>
                    </a:p>
                  </a:txBody>
                  <a:tcPr marT="45700" marB="45700"/>
                </a:tc>
              </a:tr>
              <a:tr h="370682">
                <a:tc>
                  <a:txBody>
                    <a:bodyPr/>
                    <a:lstStyle/>
                    <a:p>
                      <a:pPr algn="ctr"/>
                      <a:r>
                        <a:rPr lang="en-US" sz="1800" dirty="0" smtClean="0"/>
                        <a:t>1</a:t>
                      </a:r>
                      <a:endParaRPr lang="en-US" sz="1800" dirty="0"/>
                    </a:p>
                  </a:txBody>
                  <a:tcPr marT="45700" marB="45700"/>
                </a:tc>
                <a:tc>
                  <a:txBody>
                    <a:bodyPr/>
                    <a:lstStyle/>
                    <a:p>
                      <a:pPr algn="ctr"/>
                      <a:r>
                        <a:rPr lang="en-US" sz="1800" dirty="0" smtClean="0"/>
                        <a:t>0</a:t>
                      </a:r>
                      <a:endParaRPr lang="en-US" sz="1800" dirty="0"/>
                    </a:p>
                  </a:txBody>
                  <a:tcPr marT="45700" marB="45700"/>
                </a:tc>
                <a:tc>
                  <a:txBody>
                    <a:bodyPr/>
                    <a:lstStyle/>
                    <a:p>
                      <a:pPr algn="ctr"/>
                      <a:r>
                        <a:rPr lang="en-US" sz="1800" dirty="0" smtClean="0"/>
                        <a:t>1</a:t>
                      </a:r>
                      <a:endParaRPr lang="en-US" sz="1800" dirty="0"/>
                    </a:p>
                  </a:txBody>
                  <a:tcPr marT="45700" marB="45700"/>
                </a:tc>
                <a:tc>
                  <a:txBody>
                    <a:bodyPr/>
                    <a:lstStyle/>
                    <a:p>
                      <a:pPr algn="ctr"/>
                      <a:r>
                        <a:rPr lang="en-US" sz="1800" dirty="0" smtClean="0"/>
                        <a:t>1</a:t>
                      </a:r>
                      <a:endParaRPr lang="en-US" sz="1800" dirty="0"/>
                    </a:p>
                  </a:txBody>
                  <a:tcPr marT="45700" marB="45700"/>
                </a:tc>
                <a:tc>
                  <a:txBody>
                    <a:bodyPr/>
                    <a:lstStyle/>
                    <a:p>
                      <a:pPr algn="ctr"/>
                      <a:r>
                        <a:rPr lang="en-US" sz="1800" dirty="0" smtClean="0"/>
                        <a:t>0</a:t>
                      </a:r>
                      <a:endParaRPr lang="en-US" sz="1800" dirty="0"/>
                    </a:p>
                  </a:txBody>
                  <a:tcPr marT="45700" marB="45700"/>
                </a:tc>
                <a:tc>
                  <a:txBody>
                    <a:bodyPr/>
                    <a:lstStyle/>
                    <a:p>
                      <a:pPr algn="ctr"/>
                      <a:r>
                        <a:rPr lang="en-US" sz="1800" dirty="0" smtClean="0"/>
                        <a:t>1</a:t>
                      </a:r>
                      <a:endParaRPr lang="en-US" sz="1800" dirty="0"/>
                    </a:p>
                  </a:txBody>
                  <a:tcPr marT="45700" marB="45700"/>
                </a:tc>
              </a:tr>
            </a:tbl>
          </a:graphicData>
        </a:graphic>
      </p:graphicFrame>
    </p:spTree>
    <p:extLst>
      <p:ext uri="{BB962C8B-B14F-4D97-AF65-F5344CB8AC3E}">
        <p14:creationId xmlns:p14="http://schemas.microsoft.com/office/powerpoint/2010/main" val="367588266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Another example</a:t>
            </a:r>
          </a:p>
        </p:txBody>
      </p:sp>
      <p:sp>
        <p:nvSpPr>
          <p:cNvPr id="14339" name="Content Placeholder 2"/>
          <p:cNvSpPr>
            <a:spLocks noGrp="1"/>
          </p:cNvSpPr>
          <p:nvPr>
            <p:ph idx="1"/>
          </p:nvPr>
        </p:nvSpPr>
        <p:spPr/>
        <p:txBody>
          <a:bodyPr/>
          <a:lstStyle/>
          <a:p>
            <a:r>
              <a:rPr lang="en-US" altLang="en-US" sz="2800" smtClean="0"/>
              <a:t>Convert 61 to binary:</a:t>
            </a:r>
          </a:p>
          <a:p>
            <a:r>
              <a:rPr lang="en-US" altLang="en-US" sz="2800" smtClean="0"/>
              <a:t>Go to binary store with $61…</a:t>
            </a:r>
          </a:p>
          <a:p>
            <a:pPr>
              <a:buFontTx/>
              <a:buNone/>
            </a:pPr>
            <a:r>
              <a:rPr lang="en-US" altLang="en-US" sz="2800" smtClean="0"/>
              <a:t>		61 = 32 + 16 + 8 + 4 + 1</a:t>
            </a:r>
          </a:p>
          <a:p>
            <a:pPr>
              <a:buFontTx/>
              <a:buNone/>
            </a:pPr>
            <a:r>
              <a:rPr lang="en-US" altLang="en-US" sz="2800" smtClean="0"/>
              <a:t>		Another way to write this is:</a:t>
            </a:r>
          </a:p>
          <a:p>
            <a:pPr>
              <a:buFontTx/>
              <a:buNone/>
            </a:pPr>
            <a:r>
              <a:rPr lang="en-US" altLang="en-US" sz="2800" smtClean="0"/>
              <a:t>		61 = 2</a:t>
            </a:r>
            <a:r>
              <a:rPr lang="en-US" altLang="en-US" sz="2800" baseline="30000" smtClean="0"/>
              <a:t>5</a:t>
            </a:r>
            <a:r>
              <a:rPr lang="en-US" altLang="en-US" sz="2800" smtClean="0"/>
              <a:t> + 2</a:t>
            </a:r>
            <a:r>
              <a:rPr lang="en-US" altLang="en-US" sz="2800" baseline="30000" smtClean="0"/>
              <a:t>4</a:t>
            </a:r>
            <a:r>
              <a:rPr lang="en-US" altLang="en-US" sz="2800" smtClean="0"/>
              <a:t> + 2</a:t>
            </a:r>
            <a:r>
              <a:rPr lang="en-US" altLang="en-US" sz="2800" baseline="30000" smtClean="0"/>
              <a:t>3</a:t>
            </a:r>
            <a:r>
              <a:rPr lang="en-US" altLang="en-US" sz="2800" smtClean="0"/>
              <a:t> + 2</a:t>
            </a:r>
            <a:r>
              <a:rPr lang="en-US" altLang="en-US" sz="2800" baseline="30000" smtClean="0"/>
              <a:t>2</a:t>
            </a:r>
            <a:r>
              <a:rPr lang="en-US" altLang="en-US" sz="2800" smtClean="0"/>
              <a:t> + 2</a:t>
            </a:r>
            <a:r>
              <a:rPr lang="en-US" altLang="en-US" sz="2800" baseline="30000" smtClean="0"/>
              <a:t>0</a:t>
            </a:r>
          </a:p>
          <a:p>
            <a:pPr>
              <a:buFontTx/>
              <a:buNone/>
            </a:pPr>
            <a:endParaRPr lang="en-US" altLang="en-US" sz="2800" smtClean="0"/>
          </a:p>
          <a:p>
            <a:r>
              <a:rPr lang="en-US" altLang="en-US" sz="2800" smtClean="0"/>
              <a:t>Our binary answer is 111101.</a:t>
            </a:r>
          </a:p>
        </p:txBody>
      </p:sp>
    </p:spTree>
    <p:extLst>
      <p:ext uri="{BB962C8B-B14F-4D97-AF65-F5344CB8AC3E}">
        <p14:creationId xmlns:p14="http://schemas.microsoft.com/office/powerpoint/2010/main" val="26880313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38199" y="1219199"/>
          <a:ext cx="7620003" cy="1600200"/>
        </p:xfrm>
        <a:graphic>
          <a:graphicData uri="http://schemas.openxmlformats.org/drawingml/2006/table">
            <a:tbl>
              <a:tblPr firstRow="1" bandRow="1">
                <a:tableStyleId>{5940675A-B579-460E-94D1-54222C63F5DA}</a:tableStyleId>
              </a:tblPr>
              <a:tblGrid>
                <a:gridCol w="846667"/>
                <a:gridCol w="846667"/>
                <a:gridCol w="846667"/>
                <a:gridCol w="846667"/>
                <a:gridCol w="846667"/>
                <a:gridCol w="846667"/>
                <a:gridCol w="846667"/>
                <a:gridCol w="846667"/>
                <a:gridCol w="846667"/>
              </a:tblGrid>
              <a:tr h="533400">
                <a:tc>
                  <a:txBody>
                    <a:bodyPr/>
                    <a:lstStyle/>
                    <a:p>
                      <a:pPr algn="ctr"/>
                      <a:r>
                        <a:rPr lang="en-US" sz="2800" b="1" dirty="0" smtClean="0"/>
                        <a:t>2</a:t>
                      </a:r>
                      <a:r>
                        <a:rPr lang="en-US" sz="2800" b="1" baseline="30000" dirty="0" smtClean="0"/>
                        <a:t>8</a:t>
                      </a:r>
                      <a:endParaRPr lang="en-US" sz="2800" b="1" baseline="30000" dirty="0"/>
                    </a:p>
                  </a:txBody>
                  <a:tcPr/>
                </a:tc>
                <a:tc>
                  <a:txBody>
                    <a:bodyPr/>
                    <a:lstStyle/>
                    <a:p>
                      <a:pPr algn="ctr"/>
                      <a:r>
                        <a:rPr lang="en-US" sz="2800" b="1" dirty="0" smtClean="0"/>
                        <a:t>2</a:t>
                      </a:r>
                      <a:r>
                        <a:rPr lang="en-US" sz="2800" b="1" baseline="30000" dirty="0" smtClean="0"/>
                        <a:t>7</a:t>
                      </a:r>
                      <a:endParaRPr lang="en-US" sz="2800" b="1" baseline="30000" dirty="0"/>
                    </a:p>
                  </a:txBody>
                  <a:tcPr/>
                </a:tc>
                <a:tc>
                  <a:txBody>
                    <a:bodyPr/>
                    <a:lstStyle/>
                    <a:p>
                      <a:pPr algn="ctr"/>
                      <a:r>
                        <a:rPr lang="en-US" sz="2800" b="1" dirty="0" smtClean="0"/>
                        <a:t>2</a:t>
                      </a:r>
                      <a:r>
                        <a:rPr lang="en-US" sz="2800" b="1" baseline="30000" dirty="0" smtClean="0"/>
                        <a:t>6</a:t>
                      </a:r>
                      <a:endParaRPr lang="en-US" sz="2800" b="1" baseline="30000" dirty="0"/>
                    </a:p>
                  </a:txBody>
                  <a:tcPr/>
                </a:tc>
                <a:tc>
                  <a:txBody>
                    <a:bodyPr/>
                    <a:lstStyle/>
                    <a:p>
                      <a:pPr algn="ctr"/>
                      <a:r>
                        <a:rPr lang="en-US" sz="2800" b="1" dirty="0" smtClean="0"/>
                        <a:t>2</a:t>
                      </a:r>
                      <a:r>
                        <a:rPr lang="en-US" sz="2800" b="1" baseline="30000" dirty="0" smtClean="0"/>
                        <a:t>5</a:t>
                      </a:r>
                      <a:endParaRPr lang="en-US" sz="2800" b="1" baseline="30000" dirty="0"/>
                    </a:p>
                  </a:txBody>
                  <a:tcPr/>
                </a:tc>
                <a:tc>
                  <a:txBody>
                    <a:bodyPr/>
                    <a:lstStyle/>
                    <a:p>
                      <a:pPr algn="ctr"/>
                      <a:r>
                        <a:rPr lang="en-US" sz="2800" b="1" dirty="0" smtClean="0"/>
                        <a:t>2</a:t>
                      </a:r>
                      <a:r>
                        <a:rPr lang="en-US" sz="2800" b="1" baseline="30000" dirty="0" smtClean="0"/>
                        <a:t>4</a:t>
                      </a:r>
                      <a:endParaRPr lang="en-US" sz="2800" b="1" baseline="30000" dirty="0"/>
                    </a:p>
                  </a:txBody>
                  <a:tcPr/>
                </a:tc>
                <a:tc>
                  <a:txBody>
                    <a:bodyPr/>
                    <a:lstStyle/>
                    <a:p>
                      <a:pPr algn="ctr"/>
                      <a:r>
                        <a:rPr lang="en-US" sz="2800" b="1" dirty="0" smtClean="0"/>
                        <a:t>2</a:t>
                      </a:r>
                      <a:r>
                        <a:rPr lang="en-US" sz="2800" b="1" baseline="30000" dirty="0" smtClean="0"/>
                        <a:t>3</a:t>
                      </a:r>
                      <a:endParaRPr lang="en-US" sz="2800" b="1" baseline="30000" dirty="0"/>
                    </a:p>
                  </a:txBody>
                  <a:tcPr/>
                </a:tc>
                <a:tc>
                  <a:txBody>
                    <a:bodyPr/>
                    <a:lstStyle/>
                    <a:p>
                      <a:pPr algn="ctr"/>
                      <a:r>
                        <a:rPr lang="en-US" sz="2800" b="1" dirty="0" smtClean="0"/>
                        <a:t>2</a:t>
                      </a:r>
                      <a:r>
                        <a:rPr lang="en-US" sz="2800" b="1" baseline="30000" dirty="0" smtClean="0"/>
                        <a:t>2</a:t>
                      </a:r>
                      <a:endParaRPr lang="en-US" sz="2800" b="1" baseline="30000" dirty="0"/>
                    </a:p>
                  </a:txBody>
                  <a:tcPr/>
                </a:tc>
                <a:tc>
                  <a:txBody>
                    <a:bodyPr/>
                    <a:lstStyle/>
                    <a:p>
                      <a:pPr algn="ctr"/>
                      <a:r>
                        <a:rPr lang="en-US" sz="2800" b="1" dirty="0" smtClean="0"/>
                        <a:t>2</a:t>
                      </a:r>
                      <a:r>
                        <a:rPr lang="en-US" sz="2800" b="1" baseline="30000" dirty="0" smtClean="0"/>
                        <a:t>1</a:t>
                      </a:r>
                      <a:endParaRPr lang="en-US" sz="2800" b="1" baseline="30000" dirty="0"/>
                    </a:p>
                  </a:txBody>
                  <a:tcPr/>
                </a:tc>
                <a:tc>
                  <a:txBody>
                    <a:bodyPr/>
                    <a:lstStyle/>
                    <a:p>
                      <a:pPr algn="ctr"/>
                      <a:r>
                        <a:rPr lang="en-US" sz="2800" b="1" dirty="0" smtClean="0"/>
                        <a:t>2</a:t>
                      </a:r>
                      <a:r>
                        <a:rPr lang="en-US" sz="2800" b="1" baseline="30000" dirty="0" smtClean="0"/>
                        <a:t>0</a:t>
                      </a:r>
                      <a:endParaRPr lang="en-US" sz="2800" b="1" baseline="30000" dirty="0"/>
                    </a:p>
                  </a:txBody>
                  <a:tcPr/>
                </a:tc>
              </a:tr>
              <a:tr h="533400">
                <a:tc>
                  <a:txBody>
                    <a:bodyPr/>
                    <a:lstStyle/>
                    <a:p>
                      <a:pPr algn="ctr"/>
                      <a:r>
                        <a:rPr lang="en-US" sz="2800" b="1" dirty="0" smtClean="0"/>
                        <a:t>256</a:t>
                      </a:r>
                      <a:endParaRPr lang="en-US" sz="2800" b="1" dirty="0"/>
                    </a:p>
                  </a:txBody>
                  <a:tcPr/>
                </a:tc>
                <a:tc>
                  <a:txBody>
                    <a:bodyPr/>
                    <a:lstStyle/>
                    <a:p>
                      <a:pPr algn="ctr"/>
                      <a:r>
                        <a:rPr lang="en-US" sz="2800" b="1" dirty="0" smtClean="0"/>
                        <a:t>128</a:t>
                      </a:r>
                      <a:endParaRPr lang="en-US" sz="2800" b="1" dirty="0"/>
                    </a:p>
                  </a:txBody>
                  <a:tcPr/>
                </a:tc>
                <a:tc>
                  <a:txBody>
                    <a:bodyPr/>
                    <a:lstStyle/>
                    <a:p>
                      <a:pPr algn="ctr"/>
                      <a:r>
                        <a:rPr lang="en-US" sz="2800" b="1" dirty="0" smtClean="0"/>
                        <a:t>64</a:t>
                      </a:r>
                      <a:endParaRPr lang="en-US" sz="2800" b="1" dirty="0"/>
                    </a:p>
                  </a:txBody>
                  <a:tcPr/>
                </a:tc>
                <a:tc>
                  <a:txBody>
                    <a:bodyPr/>
                    <a:lstStyle/>
                    <a:p>
                      <a:pPr algn="ctr"/>
                      <a:r>
                        <a:rPr lang="en-US" sz="2800" b="1" dirty="0" smtClean="0"/>
                        <a:t>32</a:t>
                      </a:r>
                      <a:endParaRPr lang="en-US" sz="2800" b="1" dirty="0"/>
                    </a:p>
                  </a:txBody>
                  <a:tcPr/>
                </a:tc>
                <a:tc>
                  <a:txBody>
                    <a:bodyPr/>
                    <a:lstStyle/>
                    <a:p>
                      <a:pPr algn="ctr"/>
                      <a:r>
                        <a:rPr lang="en-US" sz="2800" b="1" dirty="0" smtClean="0"/>
                        <a:t>16</a:t>
                      </a:r>
                      <a:endParaRPr lang="en-US" sz="2800" b="1" dirty="0"/>
                    </a:p>
                  </a:txBody>
                  <a:tcPr/>
                </a:tc>
                <a:tc>
                  <a:txBody>
                    <a:bodyPr/>
                    <a:lstStyle/>
                    <a:p>
                      <a:pPr algn="ctr"/>
                      <a:r>
                        <a:rPr lang="en-US" sz="2800" b="1" dirty="0" smtClean="0"/>
                        <a:t>8</a:t>
                      </a:r>
                      <a:endParaRPr lang="en-US" sz="2800" b="1" dirty="0"/>
                    </a:p>
                  </a:txBody>
                  <a:tcPr/>
                </a:tc>
                <a:tc>
                  <a:txBody>
                    <a:bodyPr/>
                    <a:lstStyle/>
                    <a:p>
                      <a:pPr algn="ctr"/>
                      <a:r>
                        <a:rPr lang="en-US" sz="2800" b="1" dirty="0" smtClean="0"/>
                        <a:t>4</a:t>
                      </a:r>
                      <a:endParaRPr lang="en-US" sz="2800" b="1" dirty="0"/>
                    </a:p>
                  </a:txBody>
                  <a:tcPr/>
                </a:tc>
                <a:tc>
                  <a:txBody>
                    <a:bodyPr/>
                    <a:lstStyle/>
                    <a:p>
                      <a:pPr algn="ctr"/>
                      <a:r>
                        <a:rPr lang="en-US" sz="2800" b="1" dirty="0" smtClean="0"/>
                        <a:t>2</a:t>
                      </a:r>
                      <a:endParaRPr lang="en-US" sz="2800" b="1" dirty="0"/>
                    </a:p>
                  </a:txBody>
                  <a:tcPr/>
                </a:tc>
                <a:tc>
                  <a:txBody>
                    <a:bodyPr/>
                    <a:lstStyle/>
                    <a:p>
                      <a:pPr algn="ctr"/>
                      <a:r>
                        <a:rPr lang="en-US" sz="2800" b="1" dirty="0" smtClean="0"/>
                        <a:t>1</a:t>
                      </a:r>
                      <a:endParaRPr lang="en-US" sz="2800" b="1" dirty="0"/>
                    </a:p>
                  </a:txBody>
                  <a:tcPr/>
                </a:tc>
              </a:tr>
              <a:tr h="533400">
                <a:tc>
                  <a:txBody>
                    <a:bodyPr/>
                    <a:lstStyle/>
                    <a:p>
                      <a:pPr algn="ctr"/>
                      <a:r>
                        <a:rPr lang="en-US" sz="2800" b="1" dirty="0" smtClean="0"/>
                        <a:t>0</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1</a:t>
                      </a:r>
                      <a:endParaRPr lang="en-US" sz="2800" b="1" dirty="0"/>
                    </a:p>
                  </a:txBody>
                  <a:tcPr/>
                </a:tc>
                <a:tc>
                  <a:txBody>
                    <a:bodyPr/>
                    <a:lstStyle/>
                    <a:p>
                      <a:pPr algn="ctr"/>
                      <a:r>
                        <a:rPr lang="en-US" sz="2800" b="1" dirty="0" smtClean="0"/>
                        <a:t>1</a:t>
                      </a:r>
                      <a:endParaRPr lang="en-US" sz="2800" b="1" dirty="0"/>
                    </a:p>
                  </a:txBody>
                  <a:tcPr/>
                </a:tc>
                <a:tc>
                  <a:txBody>
                    <a:bodyPr/>
                    <a:lstStyle/>
                    <a:p>
                      <a:pPr algn="ctr"/>
                      <a:r>
                        <a:rPr lang="en-US" sz="2800" b="1" dirty="0" smtClean="0"/>
                        <a:t>1</a:t>
                      </a:r>
                      <a:endParaRPr lang="en-US" sz="2800" b="1" dirty="0"/>
                    </a:p>
                  </a:txBody>
                  <a:tcPr/>
                </a:tc>
                <a:tc>
                  <a:txBody>
                    <a:bodyPr/>
                    <a:lstStyle/>
                    <a:p>
                      <a:pPr algn="ctr"/>
                      <a:r>
                        <a:rPr lang="en-US" sz="2800" b="1" dirty="0" smtClean="0"/>
                        <a:t>0</a:t>
                      </a:r>
                      <a:endParaRPr lang="en-US" sz="2800" b="1" dirty="0"/>
                    </a:p>
                  </a:txBody>
                  <a:tcPr/>
                </a:tc>
              </a:tr>
            </a:tbl>
          </a:graphicData>
        </a:graphic>
      </p:graphicFrame>
      <p:sp>
        <p:nvSpPr>
          <p:cNvPr id="3" name="TextBox 2"/>
          <p:cNvSpPr txBox="1"/>
          <p:nvPr/>
        </p:nvSpPr>
        <p:spPr>
          <a:xfrm>
            <a:off x="990600" y="533400"/>
            <a:ext cx="6934200" cy="523220"/>
          </a:xfrm>
          <a:prstGeom prst="rect">
            <a:avLst/>
          </a:prstGeom>
          <a:noFill/>
        </p:spPr>
        <p:txBody>
          <a:bodyPr wrap="square" rtlCol="0">
            <a:spAutoFit/>
          </a:bodyPr>
          <a:lstStyle/>
          <a:p>
            <a:r>
              <a:rPr lang="en-US" sz="2800" b="1" dirty="0" smtClean="0"/>
              <a:t>Decimal 14 Converted to Binary</a:t>
            </a:r>
            <a:endParaRPr lang="en-US" sz="2800" b="1" dirty="0"/>
          </a:p>
        </p:txBody>
      </p:sp>
      <p:sp>
        <p:nvSpPr>
          <p:cNvPr id="4" name="TextBox 3"/>
          <p:cNvSpPr txBox="1"/>
          <p:nvPr/>
        </p:nvSpPr>
        <p:spPr>
          <a:xfrm>
            <a:off x="1143000" y="3124200"/>
            <a:ext cx="6934200" cy="523220"/>
          </a:xfrm>
          <a:prstGeom prst="rect">
            <a:avLst/>
          </a:prstGeom>
          <a:noFill/>
        </p:spPr>
        <p:txBody>
          <a:bodyPr wrap="square" rtlCol="0">
            <a:spAutoFit/>
          </a:bodyPr>
          <a:lstStyle/>
          <a:p>
            <a:r>
              <a:rPr lang="en-US" sz="2800" b="1" dirty="0" smtClean="0"/>
              <a:t>Decimal 176 Converted to Binary</a:t>
            </a:r>
            <a:endParaRPr lang="en-US" sz="2800" b="1" dirty="0"/>
          </a:p>
        </p:txBody>
      </p:sp>
      <p:graphicFrame>
        <p:nvGraphicFramePr>
          <p:cNvPr id="5" name="Table 4"/>
          <p:cNvGraphicFramePr>
            <a:graphicFrameLocks noGrp="1"/>
          </p:cNvGraphicFramePr>
          <p:nvPr/>
        </p:nvGraphicFramePr>
        <p:xfrm>
          <a:off x="1600200" y="3810000"/>
          <a:ext cx="7010397" cy="1554480"/>
        </p:xfrm>
        <a:graphic>
          <a:graphicData uri="http://schemas.openxmlformats.org/drawingml/2006/table">
            <a:tbl>
              <a:tblPr firstRow="1" bandRow="1">
                <a:tableStyleId>{5940675A-B579-460E-94D1-54222C63F5DA}</a:tableStyleId>
              </a:tblPr>
              <a:tblGrid>
                <a:gridCol w="778933"/>
                <a:gridCol w="778933"/>
                <a:gridCol w="778933"/>
                <a:gridCol w="778933"/>
                <a:gridCol w="778933"/>
                <a:gridCol w="778933"/>
                <a:gridCol w="778933"/>
                <a:gridCol w="778933"/>
                <a:gridCol w="778933"/>
              </a:tblGrid>
              <a:tr h="508000">
                <a:tc>
                  <a:txBody>
                    <a:bodyPr/>
                    <a:lstStyle/>
                    <a:p>
                      <a:pPr algn="ctr"/>
                      <a:r>
                        <a:rPr lang="en-US" sz="2800" b="1" dirty="0" smtClean="0"/>
                        <a:t>2</a:t>
                      </a:r>
                      <a:r>
                        <a:rPr lang="en-US" sz="2800" b="1" baseline="30000" dirty="0" smtClean="0"/>
                        <a:t>8</a:t>
                      </a:r>
                      <a:endParaRPr lang="en-US" sz="2800" b="1" baseline="30000" dirty="0"/>
                    </a:p>
                  </a:txBody>
                  <a:tcPr/>
                </a:tc>
                <a:tc>
                  <a:txBody>
                    <a:bodyPr/>
                    <a:lstStyle/>
                    <a:p>
                      <a:pPr algn="ctr"/>
                      <a:r>
                        <a:rPr lang="en-US" sz="2800" b="1" dirty="0" smtClean="0"/>
                        <a:t>2</a:t>
                      </a:r>
                      <a:r>
                        <a:rPr lang="en-US" sz="2800" b="1" baseline="30000" dirty="0" smtClean="0"/>
                        <a:t>7</a:t>
                      </a:r>
                      <a:endParaRPr lang="en-US" sz="2800" b="1" baseline="30000" dirty="0"/>
                    </a:p>
                  </a:txBody>
                  <a:tcPr/>
                </a:tc>
                <a:tc>
                  <a:txBody>
                    <a:bodyPr/>
                    <a:lstStyle/>
                    <a:p>
                      <a:pPr algn="ctr"/>
                      <a:r>
                        <a:rPr lang="en-US" sz="2800" b="1" dirty="0" smtClean="0"/>
                        <a:t>2</a:t>
                      </a:r>
                      <a:r>
                        <a:rPr lang="en-US" sz="2800" b="1" baseline="30000" dirty="0" smtClean="0"/>
                        <a:t>6</a:t>
                      </a:r>
                      <a:endParaRPr lang="en-US" sz="2800" b="1" baseline="30000" dirty="0"/>
                    </a:p>
                  </a:txBody>
                  <a:tcPr/>
                </a:tc>
                <a:tc>
                  <a:txBody>
                    <a:bodyPr/>
                    <a:lstStyle/>
                    <a:p>
                      <a:pPr algn="ctr"/>
                      <a:r>
                        <a:rPr lang="en-US" sz="2800" b="1" dirty="0" smtClean="0"/>
                        <a:t>2</a:t>
                      </a:r>
                      <a:r>
                        <a:rPr lang="en-US" sz="2800" b="1" baseline="30000" dirty="0" smtClean="0"/>
                        <a:t>5</a:t>
                      </a:r>
                      <a:endParaRPr lang="en-US" sz="2800" b="1" baseline="30000" dirty="0"/>
                    </a:p>
                  </a:txBody>
                  <a:tcPr/>
                </a:tc>
                <a:tc>
                  <a:txBody>
                    <a:bodyPr/>
                    <a:lstStyle/>
                    <a:p>
                      <a:pPr algn="ctr"/>
                      <a:r>
                        <a:rPr lang="en-US" sz="2800" b="1" dirty="0" smtClean="0"/>
                        <a:t>2</a:t>
                      </a:r>
                      <a:r>
                        <a:rPr lang="en-US" sz="2800" b="1" baseline="30000" dirty="0" smtClean="0"/>
                        <a:t>4</a:t>
                      </a:r>
                      <a:endParaRPr lang="en-US" sz="2800" b="1" baseline="30000" dirty="0"/>
                    </a:p>
                  </a:txBody>
                  <a:tcPr/>
                </a:tc>
                <a:tc>
                  <a:txBody>
                    <a:bodyPr/>
                    <a:lstStyle/>
                    <a:p>
                      <a:pPr algn="ctr"/>
                      <a:r>
                        <a:rPr lang="en-US" sz="2800" b="1" dirty="0" smtClean="0"/>
                        <a:t>2</a:t>
                      </a:r>
                      <a:r>
                        <a:rPr lang="en-US" sz="2800" b="1" baseline="30000" dirty="0" smtClean="0"/>
                        <a:t>3</a:t>
                      </a:r>
                      <a:endParaRPr lang="en-US" sz="2800" b="1" baseline="30000" dirty="0"/>
                    </a:p>
                  </a:txBody>
                  <a:tcPr/>
                </a:tc>
                <a:tc>
                  <a:txBody>
                    <a:bodyPr/>
                    <a:lstStyle/>
                    <a:p>
                      <a:pPr algn="ctr"/>
                      <a:r>
                        <a:rPr lang="en-US" sz="2800" b="1" dirty="0" smtClean="0"/>
                        <a:t>2</a:t>
                      </a:r>
                      <a:r>
                        <a:rPr lang="en-US" sz="2800" b="1" baseline="30000" dirty="0" smtClean="0"/>
                        <a:t>2</a:t>
                      </a:r>
                      <a:endParaRPr lang="en-US" sz="2800" b="1" baseline="30000" dirty="0"/>
                    </a:p>
                  </a:txBody>
                  <a:tcPr/>
                </a:tc>
                <a:tc>
                  <a:txBody>
                    <a:bodyPr/>
                    <a:lstStyle/>
                    <a:p>
                      <a:pPr algn="ctr"/>
                      <a:r>
                        <a:rPr lang="en-US" sz="2800" b="1" dirty="0" smtClean="0"/>
                        <a:t>2</a:t>
                      </a:r>
                      <a:r>
                        <a:rPr lang="en-US" sz="2800" b="1" baseline="30000" dirty="0" smtClean="0"/>
                        <a:t>1</a:t>
                      </a:r>
                      <a:endParaRPr lang="en-US" sz="2800" b="1" baseline="30000" dirty="0"/>
                    </a:p>
                  </a:txBody>
                  <a:tcPr/>
                </a:tc>
                <a:tc>
                  <a:txBody>
                    <a:bodyPr/>
                    <a:lstStyle/>
                    <a:p>
                      <a:pPr algn="ctr"/>
                      <a:r>
                        <a:rPr lang="en-US" sz="2800" b="1" dirty="0" smtClean="0"/>
                        <a:t>2</a:t>
                      </a:r>
                      <a:r>
                        <a:rPr lang="en-US" sz="2800" b="1" baseline="30000" dirty="0" smtClean="0"/>
                        <a:t>0</a:t>
                      </a:r>
                      <a:endParaRPr lang="en-US" sz="2800" b="1" baseline="30000" dirty="0"/>
                    </a:p>
                  </a:txBody>
                  <a:tcPr/>
                </a:tc>
              </a:tr>
              <a:tr h="508000">
                <a:tc>
                  <a:txBody>
                    <a:bodyPr/>
                    <a:lstStyle/>
                    <a:p>
                      <a:pPr algn="ctr"/>
                      <a:r>
                        <a:rPr lang="en-US" sz="2800" b="1" dirty="0" smtClean="0"/>
                        <a:t>256</a:t>
                      </a:r>
                      <a:endParaRPr lang="en-US" sz="2800" b="1" dirty="0"/>
                    </a:p>
                  </a:txBody>
                  <a:tcPr/>
                </a:tc>
                <a:tc>
                  <a:txBody>
                    <a:bodyPr/>
                    <a:lstStyle/>
                    <a:p>
                      <a:pPr algn="ctr"/>
                      <a:r>
                        <a:rPr lang="en-US" sz="2800" b="1" dirty="0" smtClean="0"/>
                        <a:t>128</a:t>
                      </a:r>
                      <a:endParaRPr lang="en-US" sz="2800" b="1" dirty="0"/>
                    </a:p>
                  </a:txBody>
                  <a:tcPr/>
                </a:tc>
                <a:tc>
                  <a:txBody>
                    <a:bodyPr/>
                    <a:lstStyle/>
                    <a:p>
                      <a:pPr algn="ctr"/>
                      <a:r>
                        <a:rPr lang="en-US" sz="2800" b="1" dirty="0" smtClean="0"/>
                        <a:t>64</a:t>
                      </a:r>
                      <a:endParaRPr lang="en-US" sz="2800" b="1" dirty="0"/>
                    </a:p>
                  </a:txBody>
                  <a:tcPr/>
                </a:tc>
                <a:tc>
                  <a:txBody>
                    <a:bodyPr/>
                    <a:lstStyle/>
                    <a:p>
                      <a:pPr algn="ctr"/>
                      <a:r>
                        <a:rPr lang="en-US" sz="2800" b="1" dirty="0" smtClean="0"/>
                        <a:t>32</a:t>
                      </a:r>
                      <a:endParaRPr lang="en-US" sz="2800" b="1" dirty="0"/>
                    </a:p>
                  </a:txBody>
                  <a:tcPr/>
                </a:tc>
                <a:tc>
                  <a:txBody>
                    <a:bodyPr/>
                    <a:lstStyle/>
                    <a:p>
                      <a:pPr algn="ctr"/>
                      <a:r>
                        <a:rPr lang="en-US" sz="2800" b="1" dirty="0" smtClean="0"/>
                        <a:t>16</a:t>
                      </a:r>
                      <a:endParaRPr lang="en-US" sz="2800" b="1" dirty="0"/>
                    </a:p>
                  </a:txBody>
                  <a:tcPr/>
                </a:tc>
                <a:tc>
                  <a:txBody>
                    <a:bodyPr/>
                    <a:lstStyle/>
                    <a:p>
                      <a:pPr algn="ctr"/>
                      <a:r>
                        <a:rPr lang="en-US" sz="2800" b="1" dirty="0" smtClean="0"/>
                        <a:t>8</a:t>
                      </a:r>
                      <a:endParaRPr lang="en-US" sz="2800" b="1" dirty="0"/>
                    </a:p>
                  </a:txBody>
                  <a:tcPr/>
                </a:tc>
                <a:tc>
                  <a:txBody>
                    <a:bodyPr/>
                    <a:lstStyle/>
                    <a:p>
                      <a:pPr algn="ctr"/>
                      <a:r>
                        <a:rPr lang="en-US" sz="2800" b="1" dirty="0" smtClean="0"/>
                        <a:t>4</a:t>
                      </a:r>
                      <a:endParaRPr lang="en-US" sz="2800" b="1" dirty="0"/>
                    </a:p>
                  </a:txBody>
                  <a:tcPr/>
                </a:tc>
                <a:tc>
                  <a:txBody>
                    <a:bodyPr/>
                    <a:lstStyle/>
                    <a:p>
                      <a:pPr algn="ctr"/>
                      <a:r>
                        <a:rPr lang="en-US" sz="2800" b="1" dirty="0" smtClean="0"/>
                        <a:t>2</a:t>
                      </a:r>
                      <a:endParaRPr lang="en-US" sz="2800" b="1" dirty="0"/>
                    </a:p>
                  </a:txBody>
                  <a:tcPr/>
                </a:tc>
                <a:tc>
                  <a:txBody>
                    <a:bodyPr/>
                    <a:lstStyle/>
                    <a:p>
                      <a:pPr algn="ctr"/>
                      <a:r>
                        <a:rPr lang="en-US" sz="2800" b="1" dirty="0" smtClean="0"/>
                        <a:t>1</a:t>
                      </a:r>
                      <a:endParaRPr lang="en-US" sz="2800" b="1" dirty="0"/>
                    </a:p>
                  </a:txBody>
                  <a:tcPr/>
                </a:tc>
              </a:tr>
              <a:tr h="508000">
                <a:tc>
                  <a:txBody>
                    <a:bodyPr/>
                    <a:lstStyle/>
                    <a:p>
                      <a:pPr algn="ctr"/>
                      <a:r>
                        <a:rPr lang="en-US" sz="2800" b="1" dirty="0" smtClean="0"/>
                        <a:t>0</a:t>
                      </a:r>
                      <a:endParaRPr lang="en-US" sz="2800" b="1" dirty="0"/>
                    </a:p>
                  </a:txBody>
                  <a:tcPr/>
                </a:tc>
                <a:tc>
                  <a:txBody>
                    <a:bodyPr/>
                    <a:lstStyle/>
                    <a:p>
                      <a:pPr algn="ctr"/>
                      <a:r>
                        <a:rPr lang="en-US" sz="2800" b="1" dirty="0" smtClean="0"/>
                        <a:t>1</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1</a:t>
                      </a:r>
                      <a:endParaRPr lang="en-US" sz="2800" b="1" dirty="0"/>
                    </a:p>
                  </a:txBody>
                  <a:tcPr/>
                </a:tc>
                <a:tc>
                  <a:txBody>
                    <a:bodyPr/>
                    <a:lstStyle/>
                    <a:p>
                      <a:pPr algn="ctr"/>
                      <a:r>
                        <a:rPr lang="en-US" sz="2800" b="1" dirty="0" smtClean="0"/>
                        <a:t>1</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0</a:t>
                      </a:r>
                      <a:endParaRPr lang="en-US" sz="2800" b="1" dirty="0"/>
                    </a:p>
                  </a:txBody>
                  <a:tcPr/>
                </a:tc>
              </a:tr>
            </a:tbl>
          </a:graphicData>
        </a:graphic>
      </p:graphicFrame>
      <p:sp>
        <p:nvSpPr>
          <p:cNvPr id="6" name="TextBox 5"/>
          <p:cNvSpPr txBox="1"/>
          <p:nvPr/>
        </p:nvSpPr>
        <p:spPr>
          <a:xfrm>
            <a:off x="457200" y="3810000"/>
            <a:ext cx="1143000" cy="2954655"/>
          </a:xfrm>
          <a:prstGeom prst="rect">
            <a:avLst/>
          </a:prstGeom>
          <a:noFill/>
        </p:spPr>
        <p:txBody>
          <a:bodyPr wrap="square" rtlCol="0">
            <a:spAutoFit/>
          </a:bodyPr>
          <a:lstStyle/>
          <a:p>
            <a:r>
              <a:rPr lang="en-US" sz="2800" b="1" dirty="0" smtClean="0"/>
              <a:t> 176</a:t>
            </a:r>
          </a:p>
          <a:p>
            <a:r>
              <a:rPr lang="en-US" sz="2800" b="1" u="sng" dirty="0" smtClean="0"/>
              <a:t>-128</a:t>
            </a:r>
          </a:p>
          <a:p>
            <a:r>
              <a:rPr lang="en-US" sz="2800" b="1" dirty="0" smtClean="0"/>
              <a:t>    48</a:t>
            </a:r>
          </a:p>
          <a:p>
            <a:r>
              <a:rPr lang="en-US" sz="2800" b="1" u="sng" dirty="0" smtClean="0"/>
              <a:t>   -32</a:t>
            </a:r>
          </a:p>
          <a:p>
            <a:r>
              <a:rPr lang="en-US" sz="2800" b="1" dirty="0" smtClean="0"/>
              <a:t>    16</a:t>
            </a:r>
          </a:p>
          <a:p>
            <a:r>
              <a:rPr lang="en-US" sz="2800" b="1" dirty="0" smtClean="0"/>
              <a:t>   -16</a:t>
            </a:r>
            <a:endParaRPr lang="en-US" b="1" dirty="0" smtClean="0"/>
          </a:p>
          <a:p>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Advanced Number Storage</a:t>
            </a:r>
            <a:endParaRPr lang="he-IL" altLang="en-US" smtClean="0"/>
          </a:p>
        </p:txBody>
      </p:sp>
      <p:sp>
        <p:nvSpPr>
          <p:cNvPr id="16387" name="Content Placeholder 2"/>
          <p:cNvSpPr>
            <a:spLocks noGrp="1"/>
          </p:cNvSpPr>
          <p:nvPr>
            <p:ph idx="1"/>
          </p:nvPr>
        </p:nvSpPr>
        <p:spPr/>
        <p:txBody>
          <a:bodyPr/>
          <a:lstStyle/>
          <a:p>
            <a:pPr eaLnBrk="1" hangingPunct="1"/>
            <a:r>
              <a:rPr lang="en-US" altLang="en-US" smtClean="0"/>
              <a:t>To store negative numbers and real numbers, computers use binary numbering and encoding schemes</a:t>
            </a:r>
          </a:p>
          <a:p>
            <a:pPr lvl="1" eaLnBrk="1" hangingPunct="1"/>
            <a:r>
              <a:rPr lang="en-US" altLang="en-US" smtClean="0"/>
              <a:t>Negative numbers encoded using two’s complement</a:t>
            </a:r>
          </a:p>
          <a:p>
            <a:pPr lvl="1" eaLnBrk="1" hangingPunct="1"/>
            <a:r>
              <a:rPr lang="en-US" altLang="en-US" smtClean="0"/>
              <a:t>Real numbers encoded using floating-point notation</a:t>
            </a:r>
            <a:endParaRPr lang="he-IL" altLang="en-US" smtClean="0"/>
          </a:p>
        </p:txBody>
      </p:sp>
    </p:spTree>
    <p:extLst>
      <p:ext uri="{BB962C8B-B14F-4D97-AF65-F5344CB8AC3E}">
        <p14:creationId xmlns:p14="http://schemas.microsoft.com/office/powerpoint/2010/main" val="32253227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B2FA12B-A3CA-4F6A-8FA3-80501DBA9C5F}" type="slidenum">
              <a:rPr lang="en-US" altLang="en-US" sz="1400"/>
              <a:pPr eaLnBrk="1" hangingPunct="1"/>
              <a:t>2</a:t>
            </a:fld>
            <a:endParaRPr lang="en-US" altLang="en-US" sz="1400"/>
          </a:p>
        </p:txBody>
      </p:sp>
      <p:sp>
        <p:nvSpPr>
          <p:cNvPr id="54274" name="Rectangle 2"/>
          <p:cNvSpPr>
            <a:spLocks noGrp="1" noChangeArrowheads="1"/>
          </p:cNvSpPr>
          <p:nvPr>
            <p:ph type="title"/>
          </p:nvPr>
        </p:nvSpPr>
        <p:spPr/>
        <p:txBody>
          <a:bodyPr/>
          <a:lstStyle/>
          <a:p>
            <a:pPr eaLnBrk="1" hangingPunct="1">
              <a:defRPr/>
            </a:pPr>
            <a:r>
              <a:rPr lang="en-US" smtClean="0">
                <a:cs typeface="+mj-cs"/>
              </a:rPr>
              <a:t>Analog and Digital Information</a:t>
            </a:r>
          </a:p>
        </p:txBody>
      </p:sp>
      <p:sp>
        <p:nvSpPr>
          <p:cNvPr id="54275" name="Rectangle 3"/>
          <p:cNvSpPr>
            <a:spLocks noGrp="1" noChangeArrowheads="1"/>
          </p:cNvSpPr>
          <p:nvPr>
            <p:ph type="body" idx="1"/>
          </p:nvPr>
        </p:nvSpPr>
        <p:spPr/>
        <p:txBody>
          <a:bodyPr/>
          <a:lstStyle/>
          <a:p>
            <a:pPr marL="0" indent="0" eaLnBrk="1" hangingPunct="1">
              <a:buFontTx/>
              <a:buNone/>
              <a:defRPr/>
            </a:pPr>
            <a:r>
              <a:rPr lang="en-US" sz="3600" smtClean="0">
                <a:cs typeface="+mn-cs"/>
              </a:rPr>
              <a:t>Computers are finite! </a:t>
            </a:r>
          </a:p>
          <a:p>
            <a:pPr marL="0" indent="0" eaLnBrk="1" hangingPunct="1">
              <a:buFontTx/>
              <a:buNone/>
              <a:defRPr/>
            </a:pPr>
            <a:r>
              <a:rPr lang="en-US" sz="3600" i="1" smtClean="0">
                <a:solidFill>
                  <a:srgbClr val="0000FF"/>
                </a:solidFill>
                <a:cs typeface="+mn-cs"/>
              </a:rPr>
              <a:t>How do we represent an infinite world?</a:t>
            </a:r>
            <a:endParaRPr lang="en-US" sz="3600" smtClean="0">
              <a:solidFill>
                <a:srgbClr val="0000FF"/>
              </a:solidFill>
              <a:cs typeface="+mn-cs"/>
            </a:endParaRPr>
          </a:p>
          <a:p>
            <a:pPr marL="0" indent="0" eaLnBrk="1" hangingPunct="1">
              <a:buFontTx/>
              <a:buNone/>
              <a:defRPr/>
            </a:pPr>
            <a:endParaRPr lang="en-US" smtClean="0">
              <a:cs typeface="+mn-cs"/>
            </a:endParaRPr>
          </a:p>
          <a:p>
            <a:pPr marL="0" indent="0" eaLnBrk="1" hangingPunct="1">
              <a:buFontTx/>
              <a:buNone/>
              <a:defRPr/>
            </a:pPr>
            <a:r>
              <a:rPr lang="en-US" smtClean="0">
                <a:cs typeface="+mn-cs"/>
              </a:rPr>
              <a:t>We represent </a:t>
            </a:r>
            <a:r>
              <a:rPr lang="en-US" smtClean="0">
                <a:solidFill>
                  <a:srgbClr val="0000FF"/>
                </a:solidFill>
                <a:cs typeface="+mn-cs"/>
              </a:rPr>
              <a:t>enough</a:t>
            </a:r>
            <a:r>
              <a:rPr lang="en-US" smtClean="0">
                <a:cs typeface="+mn-cs"/>
              </a:rPr>
              <a:t> of the world to satisfy our </a:t>
            </a:r>
            <a:r>
              <a:rPr lang="en-US" smtClean="0">
                <a:solidFill>
                  <a:srgbClr val="0000FF"/>
                </a:solidFill>
                <a:cs typeface="+mn-cs"/>
              </a:rPr>
              <a:t>computational</a:t>
            </a:r>
            <a:r>
              <a:rPr lang="en-US" smtClean="0">
                <a:cs typeface="+mn-cs"/>
              </a:rPr>
              <a:t> needs and our senses of </a:t>
            </a:r>
            <a:r>
              <a:rPr lang="en-US" smtClean="0">
                <a:solidFill>
                  <a:srgbClr val="0000FF"/>
                </a:solidFill>
                <a:cs typeface="+mn-cs"/>
              </a:rPr>
              <a:t>sight </a:t>
            </a:r>
            <a:r>
              <a:rPr lang="en-US" smtClean="0">
                <a:cs typeface="+mn-cs"/>
              </a:rPr>
              <a:t>and </a:t>
            </a:r>
            <a:r>
              <a:rPr lang="en-US" smtClean="0">
                <a:solidFill>
                  <a:srgbClr val="0000FF"/>
                </a:solidFill>
                <a:cs typeface="+mn-cs"/>
              </a:rPr>
              <a:t>sound </a:t>
            </a:r>
          </a:p>
        </p:txBody>
      </p:sp>
    </p:spTree>
    <p:extLst>
      <p:ext uri="{BB962C8B-B14F-4D97-AF65-F5344CB8AC3E}">
        <p14:creationId xmlns:p14="http://schemas.microsoft.com/office/powerpoint/2010/main" val="110745329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843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8436" name="Rectangle 4"/>
          <p:cNvSpPr>
            <a:spLocks noGrp="1" noChangeArrowheads="1"/>
          </p:cNvSpPr>
          <p:nvPr>
            <p:ph type="title"/>
          </p:nvPr>
        </p:nvSpPr>
        <p:spPr>
          <a:xfrm>
            <a:off x="533400" y="0"/>
            <a:ext cx="8229600" cy="1143000"/>
          </a:xfrm>
          <a:noFill/>
          <a:ln/>
        </p:spPr>
        <p:txBody>
          <a:bodyPr>
            <a:normAutofit fontScale="90000"/>
          </a:bodyPr>
          <a:lstStyle/>
          <a:p>
            <a:r>
              <a:rPr lang="en-US" dirty="0"/>
              <a:t/>
            </a:r>
            <a:br>
              <a:rPr lang="en-US" dirty="0"/>
            </a:br>
            <a:r>
              <a:rPr lang="en-US" dirty="0"/>
              <a:t>Risks in Numerical Computing</a:t>
            </a:r>
          </a:p>
        </p:txBody>
      </p:sp>
      <p:sp>
        <p:nvSpPr>
          <p:cNvPr id="18437" name="Rectangle 5"/>
          <p:cNvSpPr>
            <a:spLocks noGrp="1" noChangeArrowheads="1"/>
          </p:cNvSpPr>
          <p:nvPr>
            <p:ph type="body" idx="1"/>
          </p:nvPr>
        </p:nvSpPr>
        <p:spPr>
          <a:xfrm>
            <a:off x="609600" y="1524000"/>
            <a:ext cx="7924800" cy="4267200"/>
          </a:xfrm>
          <a:noFill/>
          <a:ln/>
        </p:spPr>
        <p:txBody>
          <a:bodyPr/>
          <a:lstStyle/>
          <a:p>
            <a:r>
              <a:rPr lang="en-US" dirty="0"/>
              <a:t>Almost all computer calculations involve </a:t>
            </a:r>
            <a:r>
              <a:rPr lang="en-US" dirty="0" err="1"/>
              <a:t>roundoff</a:t>
            </a:r>
            <a:r>
              <a:rPr lang="en-US" dirty="0"/>
              <a:t> error (limited precision error)</a:t>
            </a:r>
          </a:p>
          <a:p>
            <a:r>
              <a:rPr lang="en-US" dirty="0"/>
              <a:t>If not monitored and planned for carefully, such errors can lead to unexpected and catastrophic results</a:t>
            </a:r>
          </a:p>
          <a:p>
            <a:pPr lvl="1"/>
            <a:r>
              <a:rPr lang="en-US" dirty="0" err="1" smtClean="0">
                <a:hlinkClick r:id="" action="ppaction://hlinkshowjump?jump=nextslide"/>
              </a:rPr>
              <a:t>Ariane</a:t>
            </a:r>
            <a:r>
              <a:rPr lang="en-US" dirty="0" smtClean="0">
                <a:hlinkClick r:id="" action="ppaction://hlinkshowjump?jump=nextslide"/>
              </a:rPr>
              <a:t> </a:t>
            </a:r>
            <a:r>
              <a:rPr lang="en-US" dirty="0">
                <a:hlinkClick r:id="" action="ppaction://hlinkshowjump?jump=nextslide"/>
              </a:rPr>
              <a:t>5 Rocket Failure</a:t>
            </a:r>
            <a:endParaRPr lang="en-US" dirty="0"/>
          </a:p>
          <a:p>
            <a:pPr lvl="1"/>
            <a:r>
              <a:rPr lang="en-US" dirty="0">
                <a:hlinkClick r:id="rId3" action="ppaction://hlinksldjump"/>
              </a:rPr>
              <a:t>Patriot Missile Failure during Gulf War</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15962"/>
          </a:xfrm>
        </p:spPr>
        <p:txBody>
          <a:bodyPr>
            <a:normAutofit fontScale="90000"/>
          </a:bodyPr>
          <a:lstStyle/>
          <a:p>
            <a:r>
              <a:rPr lang="en-US" b="1" dirty="0" smtClean="0"/>
              <a:t>The Explosion of the </a:t>
            </a:r>
            <a:r>
              <a:rPr lang="en-US" b="1" dirty="0" err="1" smtClean="0"/>
              <a:t>Ariane</a:t>
            </a:r>
            <a:r>
              <a:rPr lang="en-US" b="1" dirty="0" smtClean="0"/>
              <a:t> 5</a:t>
            </a:r>
            <a:br>
              <a:rPr lang="en-US" b="1"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On June 4, 1996 an unmanned </a:t>
            </a:r>
            <a:r>
              <a:rPr lang="en-US" dirty="0" err="1" smtClean="0"/>
              <a:t>Ariane</a:t>
            </a:r>
            <a:r>
              <a:rPr lang="en-US" dirty="0" smtClean="0"/>
              <a:t> 5 rocket launched by the European Space Agency exploded just forty seconds after its lift-off. </a:t>
            </a:r>
          </a:p>
          <a:p>
            <a:r>
              <a:rPr lang="en-US" dirty="0" smtClean="0"/>
              <a:t>The rocket was on its first voyage, after a decade of development costing $7 billion. The destroyed rocket and its cargo were valued at $500 million. </a:t>
            </a:r>
          </a:p>
          <a:p>
            <a:r>
              <a:rPr lang="en-US" dirty="0" smtClean="0"/>
              <a:t>It turned out that the cause of the failure was a software error in the inertial reference system. Specifically a 64 bit floating point number relating to the horizontal velocity of the rocket with respect to the platform was converted to a 16 bit signed integer. The number was larger than 32,767, the largest integer </a:t>
            </a:r>
            <a:r>
              <a:rPr lang="en-US" dirty="0" err="1" smtClean="0"/>
              <a:t>storeable</a:t>
            </a:r>
            <a:r>
              <a:rPr lang="en-US" dirty="0" smtClean="0"/>
              <a:t> in a 16 bit signed integer, and thus the conversion failed. </a:t>
            </a:r>
          </a:p>
          <a:p>
            <a:endParaRPr lang="en-US" dirty="0" smtClean="0"/>
          </a:p>
          <a:p>
            <a:r>
              <a:rPr lang="en-US" dirty="0" smtClean="0">
                <a:hlinkClick r:id="" action="ppaction://hlinkshowjump?jump=previousslide"/>
              </a:rPr>
              <a:t>Back</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lvl="1"/>
            <a:r>
              <a:rPr lang="en-US" sz="2800" b="1" dirty="0" smtClean="0"/>
              <a:t>Patriot Missile Failure during Gulf War</a:t>
            </a:r>
            <a:endParaRPr lang="en-US" sz="2800" b="1" dirty="0"/>
          </a:p>
        </p:txBody>
      </p:sp>
      <p:sp>
        <p:nvSpPr>
          <p:cNvPr id="3" name="Content Placeholder 2"/>
          <p:cNvSpPr>
            <a:spLocks noGrp="1"/>
          </p:cNvSpPr>
          <p:nvPr>
            <p:ph idx="1"/>
          </p:nvPr>
        </p:nvSpPr>
        <p:spPr>
          <a:xfrm>
            <a:off x="0" y="914400"/>
            <a:ext cx="9144000" cy="5410200"/>
          </a:xfrm>
        </p:spPr>
        <p:txBody>
          <a:bodyPr>
            <a:noAutofit/>
          </a:bodyPr>
          <a:lstStyle/>
          <a:p>
            <a:r>
              <a:rPr lang="en-US" sz="2000" dirty="0" smtClean="0"/>
              <a:t>During  the Gulf War, an American Patriot Missile battery in Saudi Arabia, failed to track and intercept an incoming Iraqi Scud missile. The Scud struck an American Army barracks, killing 28 soldiers and injuring around 100 other people. </a:t>
            </a:r>
          </a:p>
          <a:p>
            <a:r>
              <a:rPr lang="en-US" sz="2000" dirty="0" smtClean="0"/>
              <a:t>The General Accounting office reported on the cause of the failure. It turns out that the cause was an inaccurate calculation due to computer arithmetic errors. </a:t>
            </a:r>
          </a:p>
          <a:p>
            <a:r>
              <a:rPr lang="en-US" sz="2000" dirty="0" smtClean="0"/>
              <a:t>The time in tenths of second as measured by the system's internal clock was multiplied by 1/10 to produce the time in seconds.</a:t>
            </a:r>
          </a:p>
          <a:p>
            <a:r>
              <a:rPr lang="en-US" sz="2000" dirty="0" smtClean="0"/>
              <a:t> The value 1/10, which has a non-terminating binary expansion, was chopped at 24 bits. The small chopping error, when multiplied by the large number giving the time in tenths of a second, led to a significant error. Indeed, the Patriot battery had been up around 100 hours, and an easy calculation shows that the resulting time error due to the magnified chopping error was about 0.34 seconds. (The number 1/10 equals 1/2</a:t>
            </a:r>
            <a:r>
              <a:rPr lang="en-US" sz="2000" baseline="30000" dirty="0" smtClean="0"/>
              <a:t>4</a:t>
            </a:r>
            <a:r>
              <a:rPr lang="en-US" sz="2000" dirty="0" smtClean="0"/>
              <a:t>+1/2</a:t>
            </a:r>
            <a:r>
              <a:rPr lang="en-US" sz="2000" baseline="30000" dirty="0" smtClean="0"/>
              <a:t>5</a:t>
            </a:r>
            <a:r>
              <a:rPr lang="en-US" sz="2000" dirty="0" smtClean="0"/>
              <a:t>+1/2</a:t>
            </a:r>
            <a:r>
              <a:rPr lang="en-US" sz="2000" baseline="30000" dirty="0" smtClean="0"/>
              <a:t>8</a:t>
            </a:r>
            <a:r>
              <a:rPr lang="en-US" sz="2000" dirty="0" smtClean="0"/>
              <a:t>+1/2</a:t>
            </a:r>
            <a:r>
              <a:rPr lang="en-US" sz="2000" baseline="30000" dirty="0" smtClean="0"/>
              <a:t>9</a:t>
            </a:r>
            <a:r>
              <a:rPr lang="en-US" sz="2000" dirty="0" smtClean="0"/>
              <a:t>+1/2</a:t>
            </a:r>
            <a:r>
              <a:rPr lang="en-US" sz="2000" baseline="30000" dirty="0" smtClean="0"/>
              <a:t>12</a:t>
            </a:r>
            <a:r>
              <a:rPr lang="en-US" sz="2000" dirty="0" smtClean="0"/>
              <a:t>+1/2</a:t>
            </a:r>
            <a:r>
              <a:rPr lang="en-US" sz="2000" baseline="30000" dirty="0" smtClean="0"/>
              <a:t>13</a:t>
            </a:r>
            <a:r>
              <a:rPr lang="en-US" sz="2000" dirty="0" smtClean="0"/>
              <a:t>+.... </a:t>
            </a:r>
          </a:p>
          <a:p>
            <a:r>
              <a:rPr lang="en-US" sz="2000" dirty="0" smtClean="0"/>
              <a:t>A Scud travels at about 1,676 meters per second, and so travels more than half a kilometer in this time. This was far enough that the incoming Scud was outside the "range gate" that the Patriot tracked. </a:t>
            </a:r>
          </a:p>
          <a:p>
            <a:endParaRPr lang="en-US" sz="2000" dirty="0" smtClean="0"/>
          </a:p>
          <a:p>
            <a:r>
              <a:rPr lang="en-US" sz="2000" dirty="0" smtClean="0">
                <a:hlinkClick r:id="rId2" action="ppaction://hlinksldjump"/>
              </a:rPr>
              <a:t>Back</a:t>
            </a:r>
            <a:endParaRPr lang="en-US" sz="20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85" y="2438400"/>
            <a:ext cx="8229600" cy="1143000"/>
          </a:xfrm>
        </p:spPr>
        <p:txBody>
          <a:bodyPr>
            <a:normAutofit/>
          </a:bodyPr>
          <a:lstStyle/>
          <a:p>
            <a:r>
              <a:rPr lang="en-US" sz="5400" b="1" dirty="0" smtClean="0"/>
              <a:t>Text</a:t>
            </a:r>
            <a:endParaRPr lang="en-US" sz="5400" b="1" dirty="0"/>
          </a:p>
        </p:txBody>
      </p:sp>
    </p:spTree>
    <p:extLst>
      <p:ext uri="{BB962C8B-B14F-4D97-AF65-F5344CB8AC3E}">
        <p14:creationId xmlns:p14="http://schemas.microsoft.com/office/powerpoint/2010/main" val="408658263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Representation - </a:t>
            </a:r>
            <a:r>
              <a:rPr lang="en-US" sz="6000" dirty="0" smtClean="0"/>
              <a:t>Text</a:t>
            </a:r>
            <a:endParaRPr lang="en-US" sz="6000" dirty="0"/>
          </a:p>
        </p:txBody>
      </p:sp>
      <p:sp>
        <p:nvSpPr>
          <p:cNvPr id="3" name="Content Placeholder 2"/>
          <p:cNvSpPr>
            <a:spLocks noGrp="1"/>
          </p:cNvSpPr>
          <p:nvPr>
            <p:ph idx="1"/>
          </p:nvPr>
        </p:nvSpPr>
        <p:spPr/>
        <p:txBody>
          <a:bodyPr/>
          <a:lstStyle/>
          <a:p>
            <a:r>
              <a:rPr lang="en-US" sz="4400" dirty="0" smtClean="0"/>
              <a:t>Text </a:t>
            </a:r>
          </a:p>
          <a:p>
            <a:pPr lvl="1"/>
            <a:r>
              <a:rPr lang="en-US" dirty="0" smtClean="0"/>
              <a:t>letters </a:t>
            </a:r>
          </a:p>
          <a:p>
            <a:pPr lvl="1"/>
            <a:r>
              <a:rPr lang="en-US" dirty="0" smtClean="0"/>
              <a:t>punctuation</a:t>
            </a:r>
          </a:p>
          <a:p>
            <a:pPr lvl="1"/>
            <a:r>
              <a:rPr lang="en-US" dirty="0" smtClean="0"/>
              <a:t>invisible formatting characters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0244" name="Rectangle 4"/>
          <p:cNvSpPr>
            <a:spLocks noGrp="1" noChangeArrowheads="1"/>
          </p:cNvSpPr>
          <p:nvPr>
            <p:ph type="title"/>
          </p:nvPr>
        </p:nvSpPr>
        <p:spPr>
          <a:noFill/>
          <a:ln/>
        </p:spPr>
        <p:txBody>
          <a:bodyPr>
            <a:normAutofit fontScale="90000"/>
          </a:bodyPr>
          <a:lstStyle/>
          <a:p>
            <a:r>
              <a:rPr lang="en-US" dirty="0" smtClean="0"/>
              <a:t>Text - One </a:t>
            </a:r>
            <a:r>
              <a:rPr lang="en-US" dirty="0"/>
              <a:t>Byte per Character Suffices</a:t>
            </a:r>
          </a:p>
        </p:txBody>
      </p:sp>
      <p:pic>
        <p:nvPicPr>
          <p:cNvPr id="10245" name="Picture 5"/>
          <p:cNvPicPr>
            <a:picLocks noChangeArrowheads="1"/>
          </p:cNvPicPr>
          <p:nvPr/>
        </p:nvPicPr>
        <p:blipFill>
          <a:blip r:embed="rId3" cstate="print">
            <a:duotone>
              <a:schemeClr val="accent4">
                <a:shade val="45000"/>
                <a:satMod val="135000"/>
              </a:schemeClr>
              <a:prstClr val="white"/>
            </a:duotone>
          </a:blip>
          <a:srcRect/>
          <a:stretch>
            <a:fillRect/>
          </a:stretch>
        </p:blipFill>
        <p:spPr bwMode="auto">
          <a:xfrm>
            <a:off x="1143000" y="1981200"/>
            <a:ext cx="6934200" cy="4191000"/>
          </a:xfrm>
          <a:prstGeom prst="rect">
            <a:avLst/>
          </a:prstGeom>
          <a:noFill/>
          <a:ln w="12700">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229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2292" name="Rectangle 4"/>
          <p:cNvSpPr>
            <a:spLocks noGrp="1" noChangeArrowheads="1"/>
          </p:cNvSpPr>
          <p:nvPr>
            <p:ph type="title"/>
          </p:nvPr>
        </p:nvSpPr>
        <p:spPr>
          <a:noFill/>
          <a:ln/>
        </p:spPr>
        <p:txBody>
          <a:bodyPr/>
          <a:lstStyle/>
          <a:p>
            <a:r>
              <a:rPr lang="en-US" dirty="0" smtClean="0"/>
              <a:t>ASCII and the English </a:t>
            </a:r>
            <a:r>
              <a:rPr lang="en-US" dirty="0"/>
              <a:t>Character Set</a:t>
            </a:r>
          </a:p>
        </p:txBody>
      </p:sp>
      <p:sp>
        <p:nvSpPr>
          <p:cNvPr id="12293" name="Rectangle 5"/>
          <p:cNvSpPr>
            <a:spLocks noGrp="1" noChangeArrowheads="1"/>
          </p:cNvSpPr>
          <p:nvPr>
            <p:ph type="body" idx="1"/>
          </p:nvPr>
        </p:nvSpPr>
        <p:spPr>
          <a:xfrm>
            <a:off x="457200" y="1066800"/>
            <a:ext cx="8229600" cy="5059363"/>
          </a:xfrm>
          <a:noFill/>
          <a:ln/>
        </p:spPr>
        <p:txBody>
          <a:bodyPr>
            <a:normAutofit/>
          </a:bodyPr>
          <a:lstStyle/>
          <a:p>
            <a:r>
              <a:rPr lang="en-US" sz="2800" b="1" dirty="0" smtClean="0"/>
              <a:t>ASCII </a:t>
            </a:r>
            <a:r>
              <a:rPr lang="en-US" sz="2800" dirty="0" smtClean="0"/>
              <a:t>= American Standard Code for Information Interchange . Allows for 256 unique characters</a:t>
            </a:r>
          </a:p>
          <a:p>
            <a:r>
              <a:rPr lang="en-US" sz="2800" dirty="0"/>
              <a:t>Pronounced “As-key</a:t>
            </a:r>
            <a:r>
              <a:rPr lang="en-US" sz="2800" dirty="0" smtClean="0"/>
              <a:t>”</a:t>
            </a:r>
          </a:p>
          <a:p>
            <a:r>
              <a:rPr lang="en-US" sz="2800" dirty="0" smtClean="0"/>
              <a:t>All </a:t>
            </a:r>
            <a:r>
              <a:rPr lang="en-US" sz="2800" dirty="0"/>
              <a:t>uppercase and lowercase letters</a:t>
            </a:r>
          </a:p>
          <a:p>
            <a:r>
              <a:rPr lang="en-US" sz="2800" dirty="0"/>
              <a:t>Punctuation symbols like ! . , ? : ; “ ‘ etc.</a:t>
            </a:r>
          </a:p>
          <a:p>
            <a:r>
              <a:rPr lang="en-US" sz="2800" dirty="0"/>
              <a:t>Digits 0, …, 9</a:t>
            </a:r>
          </a:p>
          <a:p>
            <a:r>
              <a:rPr lang="en-US" sz="2800" dirty="0"/>
              <a:t>Arithmetic symbols +  = -  / &lt;  &gt;  </a:t>
            </a:r>
          </a:p>
          <a:p>
            <a:r>
              <a:rPr lang="en-US" sz="2800" dirty="0"/>
              <a:t>Assorted special symbols like #  @  $  %  ^  &amp;  *  (  )  {  }  [  ] etc.</a:t>
            </a:r>
          </a:p>
          <a:p>
            <a:r>
              <a:rPr lang="en-US" sz="2800" dirty="0" smtClean="0"/>
              <a:t>Invisible </a:t>
            </a:r>
            <a:r>
              <a:rPr lang="en-US" sz="2800" dirty="0"/>
              <a:t>formatting </a:t>
            </a:r>
            <a:r>
              <a:rPr lang="en-US" sz="2800" dirty="0" smtClean="0"/>
              <a:t>characters</a:t>
            </a:r>
          </a:p>
          <a:p>
            <a:endParaRPr lang="en-US" sz="2800" dirty="0" smtClean="0"/>
          </a:p>
          <a:p>
            <a:pPr>
              <a:buNone/>
            </a:pPr>
            <a:endParaRPr lang="en-US" sz="28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t>Copyright © 2011 Pearson Education, Inc. Publishing as Prentice Hall</a:t>
            </a:r>
            <a:endParaRPr lang="en-US">
              <a:solidFill>
                <a:srgbClr val="FFFBDD"/>
              </a:solidFill>
            </a:endParaRPr>
          </a:p>
        </p:txBody>
      </p:sp>
      <p:sp>
        <p:nvSpPr>
          <p:cNvPr id="155650" name="Rectangle 2"/>
          <p:cNvSpPr>
            <a:spLocks noGrp="1" noChangeArrowheads="1"/>
          </p:cNvSpPr>
          <p:nvPr>
            <p:ph type="title"/>
          </p:nvPr>
        </p:nvSpPr>
        <p:spPr/>
        <p:txBody>
          <a:bodyPr/>
          <a:lstStyle/>
          <a:p>
            <a:pPr eaLnBrk="1" hangingPunct="1">
              <a:defRPr/>
            </a:pPr>
            <a:r>
              <a:rPr lang="en-US" dirty="0" smtClean="0"/>
              <a:t>ASCII</a:t>
            </a:r>
            <a:endParaRPr lang="en-US" sz="4000" dirty="0" smtClean="0"/>
          </a:p>
        </p:txBody>
      </p:sp>
      <p:sp>
        <p:nvSpPr>
          <p:cNvPr id="49154" name="Slide Number Placeholder 5"/>
          <p:cNvSpPr>
            <a:spLocks noGrp="1"/>
          </p:cNvSpPr>
          <p:nvPr>
            <p:ph type="sldNum" sz="quarter" idx="10"/>
          </p:nvPr>
        </p:nvSpPr>
        <p:spPr>
          <a:noFill/>
        </p:spPr>
        <p:txBody>
          <a:bodyPr/>
          <a:lstStyle/>
          <a:p>
            <a:fld id="{3533CEDA-12E7-4ED7-902D-87AE1D7E79A4}" type="slidenum">
              <a:rPr lang="en-US" smtClean="0"/>
              <a:pPr/>
              <a:t>27</a:t>
            </a:fld>
            <a:endParaRPr lang="en-US" b="1" smtClean="0"/>
          </a:p>
        </p:txBody>
      </p:sp>
      <p:sp>
        <p:nvSpPr>
          <p:cNvPr id="49155" name="Rectangle 6"/>
          <p:cNvSpPr>
            <a:spLocks noChangeArrowheads="1"/>
          </p:cNvSpPr>
          <p:nvPr/>
        </p:nvSpPr>
        <p:spPr bwMode="auto">
          <a:xfrm>
            <a:off x="381000" y="1219200"/>
            <a:ext cx="8382000" cy="838200"/>
          </a:xfrm>
          <a:prstGeom prst="rect">
            <a:avLst/>
          </a:prstGeom>
          <a:noFill/>
          <a:ln w="9525">
            <a:noFill/>
            <a:miter lim="800000"/>
            <a:headEnd/>
            <a:tailEnd/>
          </a:ln>
        </p:spPr>
        <p:txBody>
          <a:bodyPr/>
          <a:lstStyle/>
          <a:p>
            <a:pPr marL="342900" indent="-342900">
              <a:spcBef>
                <a:spcPct val="20000"/>
              </a:spcBef>
              <a:buFontTx/>
              <a:buChar char="•"/>
            </a:pPr>
            <a:r>
              <a:rPr lang="en-US" sz="2800" dirty="0" smtClean="0"/>
              <a:t>Represents </a:t>
            </a:r>
            <a:r>
              <a:rPr lang="en-US" sz="2800" dirty="0"/>
              <a:t>each letter or character as an 8-bit (or 1-byte) binary code.</a:t>
            </a:r>
            <a:endParaRPr lang="en-US" sz="2800" dirty="0">
              <a:solidFill>
                <a:srgbClr val="000000"/>
              </a:solidFill>
            </a:endParaRPr>
          </a:p>
          <a:p>
            <a:pPr marL="342900" indent="-342900">
              <a:spcBef>
                <a:spcPct val="20000"/>
              </a:spcBef>
            </a:pP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57554899"/>
              </p:ext>
            </p:extLst>
          </p:nvPr>
        </p:nvGraphicFramePr>
        <p:xfrm>
          <a:off x="457200" y="2667000"/>
          <a:ext cx="7772400" cy="2514597"/>
        </p:xfrm>
        <a:graphic>
          <a:graphicData uri="http://schemas.openxmlformats.org/drawingml/2006/table">
            <a:tbl>
              <a:tblPr/>
              <a:tblGrid>
                <a:gridCol w="1857069"/>
                <a:gridCol w="2239206"/>
                <a:gridCol w="1372504"/>
                <a:gridCol w="2303621"/>
              </a:tblGrid>
              <a:tr h="710103">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700" b="1" kern="1200" dirty="0" smtClean="0">
                          <a:solidFill>
                            <a:schemeClr val="bg1"/>
                          </a:solidFill>
                          <a:latin typeface="+mn-lt"/>
                          <a:ea typeface="+mn-ea"/>
                          <a:cs typeface="+mn-cs"/>
                        </a:rPr>
                        <a:t>ASCII Code</a:t>
                      </a: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700" b="1" kern="1200" dirty="0" smtClean="0">
                          <a:solidFill>
                            <a:schemeClr val="bg1"/>
                          </a:solidFill>
                          <a:latin typeface="+mn-lt"/>
                          <a:ea typeface="+mn-ea"/>
                          <a:cs typeface="+mn-cs"/>
                        </a:rPr>
                        <a:t>Represents</a:t>
                      </a:r>
                      <a:br>
                        <a:rPr lang="en-US" sz="1700" b="1" kern="1200" dirty="0" smtClean="0">
                          <a:solidFill>
                            <a:schemeClr val="bg1"/>
                          </a:solidFill>
                          <a:latin typeface="+mn-lt"/>
                          <a:ea typeface="+mn-ea"/>
                          <a:cs typeface="+mn-cs"/>
                        </a:rPr>
                      </a:br>
                      <a:r>
                        <a:rPr lang="en-US" sz="1700" b="1" kern="1200" dirty="0" smtClean="0">
                          <a:solidFill>
                            <a:schemeClr val="bg1"/>
                          </a:solidFill>
                          <a:latin typeface="+mn-lt"/>
                          <a:ea typeface="+mn-ea"/>
                          <a:cs typeface="+mn-cs"/>
                        </a:rPr>
                        <a:t>This Symbol</a:t>
                      </a: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700" b="1" kern="1200" dirty="0" smtClean="0">
                          <a:solidFill>
                            <a:schemeClr val="bg1"/>
                          </a:solidFill>
                          <a:latin typeface="+mn-lt"/>
                          <a:ea typeface="+mn-ea"/>
                          <a:cs typeface="+mn-cs"/>
                        </a:rPr>
                        <a:t>ASCII </a:t>
                      </a:r>
                      <a:br>
                        <a:rPr lang="en-US" sz="1700" b="1" kern="1200" dirty="0" smtClean="0">
                          <a:solidFill>
                            <a:schemeClr val="bg1"/>
                          </a:solidFill>
                          <a:latin typeface="+mn-lt"/>
                          <a:ea typeface="+mn-ea"/>
                          <a:cs typeface="+mn-cs"/>
                        </a:rPr>
                      </a:br>
                      <a:r>
                        <a:rPr lang="en-US" sz="1700" b="1" kern="1200" dirty="0" smtClean="0">
                          <a:solidFill>
                            <a:schemeClr val="bg1"/>
                          </a:solidFill>
                          <a:latin typeface="+mn-lt"/>
                          <a:ea typeface="+mn-ea"/>
                          <a:cs typeface="+mn-cs"/>
                        </a:rPr>
                        <a:t>Code</a:t>
                      </a: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700" b="1" kern="1200" dirty="0" smtClean="0">
                          <a:solidFill>
                            <a:schemeClr val="bg1"/>
                          </a:solidFill>
                          <a:latin typeface="+mn-lt"/>
                          <a:ea typeface="+mn-ea"/>
                          <a:cs typeface="+mn-cs"/>
                        </a:rPr>
                        <a:t>Represents </a:t>
                      </a:r>
                      <a:br>
                        <a:rPr lang="en-US" sz="1700" b="1" kern="1200" dirty="0" smtClean="0">
                          <a:solidFill>
                            <a:schemeClr val="bg1"/>
                          </a:solidFill>
                          <a:latin typeface="+mn-lt"/>
                          <a:ea typeface="+mn-ea"/>
                          <a:cs typeface="+mn-cs"/>
                        </a:rPr>
                      </a:br>
                      <a:r>
                        <a:rPr lang="en-US" sz="1700" b="1" kern="1200" dirty="0" smtClean="0">
                          <a:solidFill>
                            <a:schemeClr val="bg1"/>
                          </a:solidFill>
                          <a:latin typeface="+mn-lt"/>
                          <a:ea typeface="+mn-ea"/>
                          <a:cs typeface="+mn-cs"/>
                        </a:rPr>
                        <a:t>This Symbol</a:t>
                      </a: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00749">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01000001</a:t>
                      </a:r>
                      <a:endParaRPr lang="en-US" sz="1800" dirty="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A</a:t>
                      </a:r>
                      <a:endParaRPr lang="en-US" sz="1800" dirty="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01100001</a:t>
                      </a:r>
                      <a:endParaRPr lang="en-US" sz="180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a</a:t>
                      </a:r>
                      <a:endParaRPr lang="en-US" sz="180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49">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01000010</a:t>
                      </a:r>
                      <a:endParaRPr lang="en-US" sz="1800" dirty="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B</a:t>
                      </a:r>
                      <a:endParaRPr lang="en-US" sz="1800" dirty="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01100010</a:t>
                      </a:r>
                      <a:endParaRPr lang="en-US" sz="1800" dirty="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b</a:t>
                      </a:r>
                      <a:endParaRPr lang="en-US" sz="180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49">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01000011</a:t>
                      </a:r>
                      <a:endParaRPr lang="en-US" sz="1800" dirty="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C</a:t>
                      </a:r>
                      <a:endParaRPr lang="en-US" sz="1800" dirty="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01100011</a:t>
                      </a:r>
                      <a:endParaRPr lang="en-US" sz="1800" dirty="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c</a:t>
                      </a:r>
                      <a:endParaRPr lang="en-US" sz="180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49">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01011010</a:t>
                      </a:r>
                      <a:endParaRPr lang="en-US" sz="180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Z</a:t>
                      </a:r>
                      <a:endParaRPr lang="en-US" sz="1800" dirty="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00100011</a:t>
                      </a:r>
                      <a:endParaRPr lang="en-US" sz="1800" dirty="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a:t>
                      </a:r>
                      <a:endParaRPr lang="en-US" sz="1800" dirty="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49">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00100001</a:t>
                      </a:r>
                      <a:endParaRPr lang="en-US" sz="180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a:t>
                      </a:r>
                      <a:endParaRPr lang="en-US" sz="1800" dirty="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00100100</a:t>
                      </a:r>
                      <a:endParaRPr lang="en-US" sz="1800" dirty="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a:t>
                      </a:r>
                      <a:endParaRPr lang="en-US" sz="1800" dirty="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49">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00100010</a:t>
                      </a:r>
                      <a:endParaRPr lang="en-US" sz="180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a:latin typeface="Times New Roman"/>
                          <a:ea typeface="Times New Roman"/>
                          <a:cs typeface="Times New Roman"/>
                        </a:rPr>
                        <a:t>“</a:t>
                      </a:r>
                      <a:endParaRPr lang="en-US" sz="180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00100101</a:t>
                      </a:r>
                      <a:endParaRPr lang="en-US" sz="1800" dirty="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tabLst>
                          <a:tab pos="876300" algn="l"/>
                          <a:tab pos="1974850" algn="l"/>
                          <a:tab pos="3797300" algn="l"/>
                          <a:tab pos="457200" algn="l"/>
                        </a:tabLst>
                      </a:pPr>
                      <a:r>
                        <a:rPr lang="en-US" sz="1800" dirty="0">
                          <a:latin typeface="Times New Roman"/>
                          <a:ea typeface="Times New Roman"/>
                          <a:cs typeface="Times New Roman"/>
                        </a:rPr>
                        <a:t>%</a:t>
                      </a:r>
                      <a:endParaRPr lang="en-US" sz="1800" dirty="0">
                        <a:latin typeface="75 Helvetica Bold"/>
                        <a:ea typeface="Times New Roman"/>
                        <a:cs typeface="Times New Roman"/>
                      </a:endParaRPr>
                    </a:p>
                  </a:txBody>
                  <a:tcPr marL="41148" marR="4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7837373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433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4340" name="Rectangle 4"/>
          <p:cNvSpPr>
            <a:spLocks noGrp="1" noChangeArrowheads="1"/>
          </p:cNvSpPr>
          <p:nvPr>
            <p:ph type="title"/>
          </p:nvPr>
        </p:nvSpPr>
        <p:spPr>
          <a:noFill/>
          <a:ln/>
        </p:spPr>
        <p:txBody>
          <a:bodyPr/>
          <a:lstStyle/>
          <a:p>
            <a:r>
              <a:rPr lang="en-US"/>
              <a:t>Using ASCII</a:t>
            </a:r>
          </a:p>
        </p:txBody>
      </p:sp>
      <p:pic>
        <p:nvPicPr>
          <p:cNvPr id="14341" name="Picture 5"/>
          <p:cNvPicPr>
            <a:picLocks noChangeArrowheads="1"/>
          </p:cNvPicPr>
          <p:nvPr/>
        </p:nvPicPr>
        <p:blipFill>
          <a:blip r:embed="rId3" cstate="print"/>
          <a:srcRect/>
          <a:stretch>
            <a:fillRect/>
          </a:stretch>
        </p:blipFill>
        <p:spPr bwMode="auto">
          <a:xfrm>
            <a:off x="1295400" y="1143000"/>
            <a:ext cx="5600700" cy="3860800"/>
          </a:xfrm>
          <a:prstGeom prst="rect">
            <a:avLst/>
          </a:prstGeom>
          <a:noFill/>
          <a:ln w="12700">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Unicode</a:t>
            </a:r>
            <a:endParaRPr lang="en-US" dirty="0"/>
          </a:p>
        </p:txBody>
      </p:sp>
      <p:sp>
        <p:nvSpPr>
          <p:cNvPr id="3" name="Content Placeholder 2"/>
          <p:cNvSpPr>
            <a:spLocks noGrp="1"/>
          </p:cNvSpPr>
          <p:nvPr>
            <p:ph idx="1"/>
          </p:nvPr>
        </p:nvSpPr>
        <p:spPr/>
        <p:txBody>
          <a:bodyPr>
            <a:normAutofit/>
          </a:bodyPr>
          <a:lstStyle/>
          <a:p>
            <a:r>
              <a:rPr lang="en-US" sz="2800" dirty="0" smtClean="0"/>
              <a:t>ASCII not enough characters for international use</a:t>
            </a:r>
          </a:p>
          <a:p>
            <a:r>
              <a:rPr lang="en-US" sz="2800" dirty="0" smtClean="0"/>
              <a:t>Unicode – represent every character in every language including Asian ideograms</a:t>
            </a:r>
          </a:p>
          <a:p>
            <a:r>
              <a:rPr lang="en-US" sz="2800" dirty="0" smtClean="0"/>
              <a:t>Uses 16 bits per character</a:t>
            </a:r>
          </a:p>
          <a:p>
            <a:r>
              <a:rPr lang="en-US" sz="2800" dirty="0" smtClean="0"/>
              <a:t>Can represent 2</a:t>
            </a:r>
            <a:r>
              <a:rPr lang="en-US" sz="2800" baseline="30000" dirty="0" smtClean="0"/>
              <a:t>16 </a:t>
            </a:r>
            <a:r>
              <a:rPr lang="en-US" sz="2800" dirty="0" smtClean="0"/>
              <a:t>or more than 65,000 characters compared to 256 for ASCII</a:t>
            </a:r>
          </a:p>
          <a:p>
            <a:r>
              <a:rPr lang="en-US" sz="2800" dirty="0" smtClean="0"/>
              <a:t>Gaining in popularity</a:t>
            </a:r>
            <a:endParaRPr lang="en-US" sz="2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CD162EE-8366-48E0-A4DE-FEE1B8629383}" type="slidenum">
              <a:rPr lang="en-US" altLang="en-US" sz="1400"/>
              <a:pPr eaLnBrk="1" hangingPunct="1"/>
              <a:t>3</a:t>
            </a:fld>
            <a:endParaRPr lang="en-US" altLang="en-US" sz="1400"/>
          </a:p>
        </p:txBody>
      </p:sp>
      <p:sp>
        <p:nvSpPr>
          <p:cNvPr id="55298" name="Rectangle 2"/>
          <p:cNvSpPr>
            <a:spLocks noGrp="1" noChangeArrowheads="1"/>
          </p:cNvSpPr>
          <p:nvPr>
            <p:ph type="title"/>
          </p:nvPr>
        </p:nvSpPr>
        <p:spPr/>
        <p:txBody>
          <a:bodyPr/>
          <a:lstStyle/>
          <a:p>
            <a:pPr eaLnBrk="1" hangingPunct="1">
              <a:defRPr/>
            </a:pPr>
            <a:r>
              <a:rPr lang="en-US" smtClean="0">
                <a:cs typeface="+mj-cs"/>
              </a:rPr>
              <a:t>Analog and Digital Information</a:t>
            </a:r>
            <a:endParaRPr lang="en-US" sz="2400" i="1" smtClean="0">
              <a:cs typeface="+mj-cs"/>
            </a:endParaRPr>
          </a:p>
        </p:txBody>
      </p:sp>
      <p:sp>
        <p:nvSpPr>
          <p:cNvPr id="55299" name="Rectangle 3"/>
          <p:cNvSpPr>
            <a:spLocks noGrp="1" noChangeArrowheads="1"/>
          </p:cNvSpPr>
          <p:nvPr>
            <p:ph type="body" idx="1"/>
          </p:nvPr>
        </p:nvSpPr>
        <p:spPr/>
        <p:txBody>
          <a:bodyPr>
            <a:normAutofit lnSpcReduction="10000"/>
          </a:bodyPr>
          <a:lstStyle/>
          <a:p>
            <a:pPr marL="0" indent="0" eaLnBrk="1" hangingPunct="1">
              <a:buFontTx/>
              <a:buNone/>
              <a:defRPr/>
            </a:pPr>
            <a:r>
              <a:rPr lang="en-US" sz="2800" smtClean="0">
                <a:cs typeface="+mn-cs"/>
              </a:rPr>
              <a:t>Information can be represented in one of two ways: </a:t>
            </a:r>
            <a:r>
              <a:rPr lang="en-US" sz="2800" b="1" smtClean="0">
                <a:solidFill>
                  <a:srgbClr val="3333FF"/>
                </a:solidFill>
                <a:cs typeface="+mn-cs"/>
              </a:rPr>
              <a:t>analog</a:t>
            </a:r>
            <a:r>
              <a:rPr lang="en-US" sz="2800" smtClean="0">
                <a:cs typeface="+mn-cs"/>
              </a:rPr>
              <a:t> or </a:t>
            </a:r>
            <a:r>
              <a:rPr lang="en-US" sz="2800" b="1" smtClean="0">
                <a:solidFill>
                  <a:srgbClr val="3333FF"/>
                </a:solidFill>
                <a:cs typeface="+mn-cs"/>
              </a:rPr>
              <a:t>digital</a:t>
            </a:r>
            <a:r>
              <a:rPr lang="en-US" sz="2800" smtClean="0">
                <a:cs typeface="+mn-cs"/>
              </a:rPr>
              <a:t> </a:t>
            </a:r>
          </a:p>
          <a:p>
            <a:pPr marL="0" indent="0" eaLnBrk="1" hangingPunct="1">
              <a:buFontTx/>
              <a:buNone/>
              <a:defRPr/>
            </a:pPr>
            <a:endParaRPr lang="en-US" sz="2800" b="1" smtClean="0">
              <a:cs typeface="+mn-cs"/>
            </a:endParaRPr>
          </a:p>
          <a:p>
            <a:pPr lvl="1" eaLnBrk="1" hangingPunct="1">
              <a:buFontTx/>
              <a:buNone/>
              <a:defRPr/>
            </a:pPr>
            <a:r>
              <a:rPr lang="en-US" sz="2400" b="1" smtClean="0">
                <a:solidFill>
                  <a:srgbClr val="3333FF"/>
                </a:solidFill>
              </a:rPr>
              <a:t>Analog data</a:t>
            </a:r>
            <a:r>
              <a:rPr lang="en-US" sz="2400" smtClean="0"/>
              <a:t>  </a:t>
            </a:r>
          </a:p>
          <a:p>
            <a:pPr lvl="1" eaLnBrk="1" hangingPunct="1">
              <a:buFontTx/>
              <a:buNone/>
              <a:defRPr/>
            </a:pPr>
            <a:r>
              <a:rPr lang="en-US" sz="2400" smtClean="0"/>
              <a:t>A continuous representation, analogous to the actual information it represents</a:t>
            </a:r>
          </a:p>
          <a:p>
            <a:pPr lvl="1" eaLnBrk="1" hangingPunct="1">
              <a:buFontTx/>
              <a:buNone/>
              <a:defRPr/>
            </a:pPr>
            <a:endParaRPr lang="en-US" sz="2400" smtClean="0"/>
          </a:p>
          <a:p>
            <a:pPr lvl="1" eaLnBrk="1" hangingPunct="1">
              <a:buFontTx/>
              <a:buNone/>
              <a:defRPr/>
            </a:pPr>
            <a:r>
              <a:rPr lang="en-US" sz="2400" smtClean="0"/>
              <a:t> </a:t>
            </a:r>
            <a:r>
              <a:rPr lang="en-US" sz="2400" b="1" smtClean="0">
                <a:solidFill>
                  <a:srgbClr val="3333FF"/>
                </a:solidFill>
              </a:rPr>
              <a:t>Digital data</a:t>
            </a:r>
            <a:r>
              <a:rPr lang="en-US" sz="2400" smtClean="0"/>
              <a:t>  </a:t>
            </a:r>
          </a:p>
          <a:p>
            <a:pPr lvl="1" eaLnBrk="1" hangingPunct="1">
              <a:buFontTx/>
              <a:buNone/>
              <a:defRPr/>
            </a:pPr>
            <a:r>
              <a:rPr lang="en-US" sz="2400" smtClean="0"/>
              <a:t>A discrete representation, breaking the information up into separate elements </a:t>
            </a:r>
          </a:p>
          <a:p>
            <a:pPr lvl="2" eaLnBrk="1" hangingPunct="1">
              <a:buFontTx/>
              <a:buNone/>
              <a:defRPr/>
            </a:pPr>
            <a:r>
              <a:rPr lang="en-US" sz="2000" smtClean="0"/>
              <a:t>	</a:t>
            </a:r>
          </a:p>
        </p:txBody>
      </p:sp>
    </p:spTree>
    <p:extLst>
      <p:ext uri="{BB962C8B-B14F-4D97-AF65-F5344CB8AC3E}">
        <p14:creationId xmlns:p14="http://schemas.microsoft.com/office/powerpoint/2010/main" val="114358547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85" y="2438400"/>
            <a:ext cx="8229600" cy="1143000"/>
          </a:xfrm>
        </p:spPr>
        <p:txBody>
          <a:bodyPr>
            <a:normAutofit/>
          </a:bodyPr>
          <a:lstStyle/>
          <a:p>
            <a:r>
              <a:rPr lang="en-US" sz="5400" b="1" dirty="0" smtClean="0"/>
              <a:t>Sound</a:t>
            </a:r>
            <a:endParaRPr lang="en-US" sz="5400" b="1" dirty="0"/>
          </a:p>
        </p:txBody>
      </p:sp>
    </p:spTree>
    <p:extLst>
      <p:ext uri="{BB962C8B-B14F-4D97-AF65-F5344CB8AC3E}">
        <p14:creationId xmlns:p14="http://schemas.microsoft.com/office/powerpoint/2010/main" val="318387995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720A80D-02BF-41FB-9F7D-CA21D7C78A08}" type="slidenum">
              <a:rPr lang="en-US" altLang="en-US" sz="1400"/>
              <a:pPr eaLnBrk="1" hangingPunct="1"/>
              <a:t>31</a:t>
            </a:fld>
            <a:endParaRPr lang="en-US" altLang="en-US" sz="1400"/>
          </a:p>
        </p:txBody>
      </p:sp>
      <p:sp>
        <p:nvSpPr>
          <p:cNvPr id="153602" name="Rectangle 2"/>
          <p:cNvSpPr>
            <a:spLocks noGrp="1" noChangeArrowheads="1"/>
          </p:cNvSpPr>
          <p:nvPr>
            <p:ph type="title"/>
          </p:nvPr>
        </p:nvSpPr>
        <p:spPr/>
        <p:txBody>
          <a:bodyPr/>
          <a:lstStyle/>
          <a:p>
            <a:pPr eaLnBrk="1" hangingPunct="1">
              <a:defRPr/>
            </a:pPr>
            <a:r>
              <a:rPr lang="en-US" smtClean="0">
                <a:cs typeface="+mj-cs"/>
              </a:rPr>
              <a:t>Representing Audio Information</a:t>
            </a:r>
          </a:p>
        </p:txBody>
      </p:sp>
      <p:sp>
        <p:nvSpPr>
          <p:cNvPr id="153603" name="Rectangle 3"/>
          <p:cNvSpPr>
            <a:spLocks noGrp="1" noChangeArrowheads="1"/>
          </p:cNvSpPr>
          <p:nvPr>
            <p:ph type="body" idx="1"/>
          </p:nvPr>
        </p:nvSpPr>
        <p:spPr/>
        <p:txBody>
          <a:bodyPr/>
          <a:lstStyle/>
          <a:p>
            <a:pPr marL="0" indent="0" eaLnBrk="1" hangingPunct="1">
              <a:lnSpc>
                <a:spcPct val="90000"/>
              </a:lnSpc>
              <a:buFontTx/>
              <a:buNone/>
              <a:defRPr/>
            </a:pPr>
            <a:endParaRPr lang="en-US" sz="2800" dirty="0" smtClean="0">
              <a:cs typeface="+mn-cs"/>
            </a:endParaRPr>
          </a:p>
          <a:p>
            <a:pPr marL="0" indent="0" eaLnBrk="1" hangingPunct="1">
              <a:lnSpc>
                <a:spcPct val="90000"/>
              </a:lnSpc>
              <a:buFontTx/>
              <a:buNone/>
              <a:defRPr/>
            </a:pPr>
            <a:r>
              <a:rPr lang="en-US" sz="2800" dirty="0" smtClean="0">
                <a:cs typeface="+mn-cs"/>
              </a:rPr>
              <a:t>A </a:t>
            </a:r>
            <a:r>
              <a:rPr lang="en-US" sz="2800" dirty="0" smtClean="0">
                <a:solidFill>
                  <a:srgbClr val="0000FF"/>
                </a:solidFill>
                <a:cs typeface="+mn-cs"/>
              </a:rPr>
              <a:t>stereo</a:t>
            </a:r>
            <a:r>
              <a:rPr lang="en-US" sz="2800" dirty="0" smtClean="0">
                <a:cs typeface="+mn-cs"/>
              </a:rPr>
              <a:t> sends an electrical signal to a speaker to produce sound </a:t>
            </a:r>
          </a:p>
          <a:p>
            <a:pPr marL="0" indent="0" eaLnBrk="1" hangingPunct="1">
              <a:lnSpc>
                <a:spcPct val="90000"/>
              </a:lnSpc>
              <a:buFontTx/>
              <a:buNone/>
              <a:defRPr/>
            </a:pPr>
            <a:endParaRPr lang="en-US" sz="2800" dirty="0" smtClean="0">
              <a:cs typeface="+mn-cs"/>
            </a:endParaRPr>
          </a:p>
          <a:p>
            <a:pPr marL="0" indent="0" eaLnBrk="1" hangingPunct="1">
              <a:lnSpc>
                <a:spcPct val="90000"/>
              </a:lnSpc>
              <a:buFontTx/>
              <a:buNone/>
              <a:defRPr/>
            </a:pPr>
            <a:r>
              <a:rPr lang="en-US" sz="2800" dirty="0" smtClean="0">
                <a:cs typeface="+mn-cs"/>
              </a:rPr>
              <a:t>This signal is an </a:t>
            </a:r>
            <a:r>
              <a:rPr lang="en-US" sz="2800" dirty="0" smtClean="0">
                <a:solidFill>
                  <a:srgbClr val="0000FF"/>
                </a:solidFill>
                <a:cs typeface="+mn-cs"/>
              </a:rPr>
              <a:t>analog representation</a:t>
            </a:r>
            <a:r>
              <a:rPr lang="en-US" sz="2800" dirty="0" smtClean="0">
                <a:cs typeface="+mn-cs"/>
              </a:rPr>
              <a:t> of the </a:t>
            </a:r>
            <a:r>
              <a:rPr lang="en-US" sz="2800" dirty="0" smtClean="0">
                <a:solidFill>
                  <a:srgbClr val="0000FF"/>
                </a:solidFill>
                <a:cs typeface="+mn-cs"/>
              </a:rPr>
              <a:t>sound wave</a:t>
            </a:r>
            <a:r>
              <a:rPr lang="en-US" sz="2800" dirty="0" smtClean="0">
                <a:cs typeface="+mn-cs"/>
              </a:rPr>
              <a:t> </a:t>
            </a:r>
          </a:p>
          <a:p>
            <a:pPr marL="0" indent="0" eaLnBrk="1" hangingPunct="1">
              <a:lnSpc>
                <a:spcPct val="90000"/>
              </a:lnSpc>
              <a:buFontTx/>
              <a:buNone/>
              <a:defRPr/>
            </a:pPr>
            <a:endParaRPr lang="en-US" sz="2800" dirty="0" smtClean="0">
              <a:cs typeface="+mn-cs"/>
            </a:endParaRPr>
          </a:p>
          <a:p>
            <a:pPr marL="0" indent="0" eaLnBrk="1" hangingPunct="1">
              <a:lnSpc>
                <a:spcPct val="90000"/>
              </a:lnSpc>
              <a:buFontTx/>
              <a:buNone/>
              <a:defRPr/>
            </a:pPr>
            <a:r>
              <a:rPr lang="en-US" sz="2800" dirty="0" smtClean="0">
                <a:cs typeface="+mn-cs"/>
              </a:rPr>
              <a:t>The </a:t>
            </a:r>
            <a:r>
              <a:rPr lang="en-US" sz="2800" dirty="0" smtClean="0">
                <a:solidFill>
                  <a:srgbClr val="0000FF"/>
                </a:solidFill>
                <a:cs typeface="+mn-cs"/>
              </a:rPr>
              <a:t>voltage</a:t>
            </a:r>
            <a:r>
              <a:rPr lang="en-US" sz="2800" dirty="0" smtClean="0">
                <a:cs typeface="+mn-cs"/>
              </a:rPr>
              <a:t> in the signal </a:t>
            </a:r>
            <a:r>
              <a:rPr lang="en-US" sz="2800" dirty="0" smtClean="0">
                <a:solidFill>
                  <a:srgbClr val="0000FF"/>
                </a:solidFill>
                <a:cs typeface="+mn-cs"/>
              </a:rPr>
              <a:t>varies</a:t>
            </a:r>
            <a:r>
              <a:rPr lang="en-US" sz="2800" dirty="0" smtClean="0">
                <a:cs typeface="+mn-cs"/>
              </a:rPr>
              <a:t> in direct proportion to the sound wave</a:t>
            </a:r>
          </a:p>
          <a:p>
            <a:pPr marL="0" indent="0" eaLnBrk="1" hangingPunct="1">
              <a:lnSpc>
                <a:spcPct val="90000"/>
              </a:lnSpc>
              <a:buFontTx/>
              <a:buNone/>
              <a:defRPr/>
            </a:pPr>
            <a:endParaRPr lang="en-US" sz="2800" smtClean="0">
              <a:cs typeface="+mn-cs"/>
            </a:endParaRPr>
          </a:p>
          <a:p>
            <a:pPr marL="0" indent="0" eaLnBrk="1" hangingPunct="1">
              <a:lnSpc>
                <a:spcPct val="90000"/>
              </a:lnSpc>
              <a:buFontTx/>
              <a:buNone/>
              <a:defRPr/>
            </a:pPr>
            <a:endParaRPr lang="en-US" sz="2800" dirty="0" smtClean="0">
              <a:cs typeface="+mn-cs"/>
            </a:endParaRPr>
          </a:p>
          <a:p>
            <a:pPr marL="0" indent="0" eaLnBrk="1" hangingPunct="1">
              <a:lnSpc>
                <a:spcPct val="90000"/>
              </a:lnSpc>
              <a:buFontTx/>
              <a:buNone/>
              <a:defRPr/>
            </a:pPr>
            <a:endParaRPr lang="en-US" sz="2800" dirty="0" smtClean="0">
              <a:cs typeface="+mn-cs"/>
            </a:endParaRPr>
          </a:p>
          <a:p>
            <a:pPr marL="0" indent="0" eaLnBrk="1" hangingPunct="1">
              <a:lnSpc>
                <a:spcPct val="90000"/>
              </a:lnSpc>
              <a:defRPr/>
            </a:pPr>
            <a:endParaRPr lang="en-US" sz="2800" dirty="0" smtClean="0">
              <a:cs typeface="+mn-cs"/>
            </a:endParaRPr>
          </a:p>
        </p:txBody>
      </p:sp>
    </p:spTree>
    <p:extLst>
      <p:ext uri="{BB962C8B-B14F-4D97-AF65-F5344CB8AC3E}">
        <p14:creationId xmlns:p14="http://schemas.microsoft.com/office/powerpoint/2010/main" val="51229285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C9B16EC-A6CE-4C58-BFEB-5EC088D34A86}" type="slidenum">
              <a:rPr lang="en-US" altLang="en-US" sz="1400"/>
              <a:pPr eaLnBrk="1" hangingPunct="1"/>
              <a:t>32</a:t>
            </a:fld>
            <a:endParaRPr lang="en-US" altLang="en-US" sz="1400"/>
          </a:p>
        </p:txBody>
      </p:sp>
      <p:sp>
        <p:nvSpPr>
          <p:cNvPr id="113666" name="Rectangle 2"/>
          <p:cNvSpPr>
            <a:spLocks noGrp="1" noChangeArrowheads="1"/>
          </p:cNvSpPr>
          <p:nvPr>
            <p:ph type="title"/>
          </p:nvPr>
        </p:nvSpPr>
        <p:spPr>
          <a:xfrm>
            <a:off x="1143000" y="152400"/>
            <a:ext cx="7924800" cy="1143000"/>
          </a:xfrm>
        </p:spPr>
        <p:txBody>
          <a:bodyPr/>
          <a:lstStyle/>
          <a:p>
            <a:pPr eaLnBrk="1" hangingPunct="1">
              <a:defRPr/>
            </a:pPr>
            <a:r>
              <a:rPr lang="en-US" smtClean="0">
                <a:cs typeface="+mj-cs"/>
              </a:rPr>
              <a:t>Representing Audio Information</a:t>
            </a:r>
            <a:endParaRPr lang="en-US" sz="2800" i="1" smtClean="0">
              <a:cs typeface="+mj-cs"/>
            </a:endParaRPr>
          </a:p>
        </p:txBody>
      </p:sp>
      <p:sp>
        <p:nvSpPr>
          <p:cNvPr id="113667" name="Rectangle 3"/>
          <p:cNvSpPr>
            <a:spLocks noGrp="1" noChangeArrowheads="1"/>
          </p:cNvSpPr>
          <p:nvPr>
            <p:ph type="body" idx="1"/>
          </p:nvPr>
        </p:nvSpPr>
        <p:spPr/>
        <p:txBody>
          <a:bodyPr>
            <a:normAutofit fontScale="85000" lnSpcReduction="20000"/>
          </a:bodyPr>
          <a:lstStyle/>
          <a:p>
            <a:pPr marL="0" indent="0" eaLnBrk="1" hangingPunct="1">
              <a:buFontTx/>
              <a:buNone/>
              <a:defRPr/>
            </a:pPr>
            <a:r>
              <a:rPr lang="en-US" dirty="0" smtClean="0">
                <a:solidFill>
                  <a:srgbClr val="0000FF"/>
                </a:solidFill>
                <a:cs typeface="+mn-cs"/>
              </a:rPr>
              <a:t>Digitize</a:t>
            </a:r>
            <a:r>
              <a:rPr lang="en-US" dirty="0" smtClean="0">
                <a:cs typeface="+mn-cs"/>
              </a:rPr>
              <a:t> the signal by </a:t>
            </a:r>
            <a:r>
              <a:rPr lang="en-US" dirty="0" smtClean="0">
                <a:solidFill>
                  <a:srgbClr val="0000FF"/>
                </a:solidFill>
                <a:cs typeface="+mn-cs"/>
              </a:rPr>
              <a:t>sampling </a:t>
            </a:r>
            <a:endParaRPr lang="en-US" dirty="0" smtClean="0">
              <a:cs typeface="+mn-cs"/>
            </a:endParaRPr>
          </a:p>
          <a:p>
            <a:pPr lvl="1" eaLnBrk="1" hangingPunct="1">
              <a:defRPr/>
            </a:pPr>
            <a:r>
              <a:rPr lang="en-US" dirty="0" smtClean="0"/>
              <a:t>periodically measure the voltage 	</a:t>
            </a:r>
          </a:p>
          <a:p>
            <a:pPr lvl="1"/>
            <a:r>
              <a:rPr lang="en-US" altLang="en-US" dirty="0"/>
              <a:t>each sample is converted to a binary number</a:t>
            </a:r>
          </a:p>
          <a:p>
            <a:r>
              <a:rPr lang="en-US" dirty="0" smtClean="0"/>
              <a:t>We </a:t>
            </a:r>
            <a:r>
              <a:rPr lang="en-US" dirty="0"/>
              <a:t>periodically measure the voltage of the signal and record the appropriate numeric value, resulting in a series of numbers that represents the signal discretely.</a:t>
            </a:r>
          </a:p>
          <a:p>
            <a:pPr marL="0" indent="0">
              <a:buNone/>
            </a:pPr>
            <a:endParaRPr lang="en-US" dirty="0" smtClean="0"/>
          </a:p>
          <a:p>
            <a:pPr marL="0" indent="0" eaLnBrk="1" hangingPunct="1">
              <a:lnSpc>
                <a:spcPct val="80000"/>
              </a:lnSpc>
              <a:buFontTx/>
              <a:buNone/>
              <a:defRPr/>
            </a:pPr>
            <a:endParaRPr lang="en-US" dirty="0" smtClean="0">
              <a:cs typeface="+mn-cs"/>
            </a:endParaRPr>
          </a:p>
          <a:p>
            <a:pPr marL="0" indent="0" eaLnBrk="1" hangingPunct="1">
              <a:lnSpc>
                <a:spcPct val="80000"/>
              </a:lnSpc>
              <a:buFontTx/>
              <a:buNone/>
              <a:defRPr/>
            </a:pPr>
            <a:r>
              <a:rPr lang="en-US" i="1" dirty="0" smtClean="0">
                <a:cs typeface="+mn-cs"/>
              </a:rPr>
              <a:t>How often should we sample?</a:t>
            </a:r>
          </a:p>
          <a:p>
            <a:pPr marL="0" indent="0" eaLnBrk="1" hangingPunct="1">
              <a:lnSpc>
                <a:spcPct val="80000"/>
              </a:lnSpc>
              <a:buFontTx/>
              <a:buNone/>
              <a:defRPr/>
            </a:pPr>
            <a:endParaRPr lang="en-US" dirty="0" smtClean="0">
              <a:cs typeface="+mn-cs"/>
            </a:endParaRPr>
          </a:p>
          <a:p>
            <a:pPr marL="0" indent="0" eaLnBrk="1" hangingPunct="1">
              <a:lnSpc>
                <a:spcPct val="80000"/>
              </a:lnSpc>
              <a:buFontTx/>
              <a:buNone/>
              <a:defRPr/>
            </a:pPr>
            <a:r>
              <a:rPr lang="en-US" dirty="0" smtClean="0">
                <a:cs typeface="+mn-cs"/>
              </a:rPr>
              <a:t>A sampling rate of about </a:t>
            </a:r>
            <a:r>
              <a:rPr lang="en-US" dirty="0" smtClean="0">
                <a:solidFill>
                  <a:srgbClr val="0000FF"/>
                </a:solidFill>
                <a:cs typeface="+mn-cs"/>
              </a:rPr>
              <a:t>40,000 times per second</a:t>
            </a:r>
            <a:r>
              <a:rPr lang="en-US" dirty="0" smtClean="0">
                <a:cs typeface="+mn-cs"/>
              </a:rPr>
              <a:t> is enough to create a reasonable sound reproduction</a:t>
            </a:r>
          </a:p>
        </p:txBody>
      </p:sp>
    </p:spTree>
    <p:extLst>
      <p:ext uri="{BB962C8B-B14F-4D97-AF65-F5344CB8AC3E}">
        <p14:creationId xmlns:p14="http://schemas.microsoft.com/office/powerpoint/2010/main" val="55579512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EBD0E99-5428-492B-B15B-978B8DBD89EC}" type="slidenum">
              <a:rPr lang="en-US" altLang="en-US" sz="1400"/>
              <a:pPr eaLnBrk="1" hangingPunct="1"/>
              <a:t>33</a:t>
            </a:fld>
            <a:endParaRPr lang="en-US" altLang="en-US" sz="1400"/>
          </a:p>
        </p:txBody>
      </p:sp>
      <p:sp>
        <p:nvSpPr>
          <p:cNvPr id="8195" name="Rectangle 3"/>
          <p:cNvSpPr>
            <a:spLocks noGrp="1" noChangeArrowheads="1"/>
          </p:cNvSpPr>
          <p:nvPr>
            <p:ph type="title"/>
          </p:nvPr>
        </p:nvSpPr>
        <p:spPr>
          <a:xfrm>
            <a:off x="914400" y="-36394"/>
            <a:ext cx="7924800" cy="1143000"/>
          </a:xfrm>
        </p:spPr>
        <p:txBody>
          <a:bodyPr/>
          <a:lstStyle/>
          <a:p>
            <a:pPr eaLnBrk="1" hangingPunct="1">
              <a:defRPr/>
            </a:pPr>
            <a:r>
              <a:rPr lang="en-US" dirty="0" smtClean="0">
                <a:cs typeface="+mj-cs"/>
              </a:rPr>
              <a:t>Representing Audio Information</a:t>
            </a:r>
            <a:endParaRPr lang="en-US" sz="2800" i="1" dirty="0" smtClean="0">
              <a:cs typeface="+mj-cs"/>
            </a:endParaRPr>
          </a:p>
        </p:txBody>
      </p:sp>
      <p:sp>
        <p:nvSpPr>
          <p:cNvPr id="8196" name="Text Box 4"/>
          <p:cNvSpPr txBox="1">
            <a:spLocks noChangeArrowheads="1"/>
          </p:cNvSpPr>
          <p:nvPr/>
        </p:nvSpPr>
        <p:spPr bwMode="auto">
          <a:xfrm>
            <a:off x="1219200" y="5867400"/>
            <a:ext cx="5334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defRPr/>
            </a:pPr>
            <a:r>
              <a:rPr lang="en-US" sz="1400" dirty="0">
                <a:solidFill>
                  <a:srgbClr val="327CB8"/>
                </a:solidFill>
                <a:latin typeface="Arial" charset="0"/>
                <a:ea typeface="ＭＳ Ｐゴシック" charset="0"/>
              </a:rPr>
              <a:t>Figure 3.8  </a:t>
            </a:r>
            <a:r>
              <a:rPr lang="en-US" sz="1400" dirty="0">
                <a:latin typeface="Arial" charset="0"/>
                <a:ea typeface="ＭＳ Ｐゴシック" charset="0"/>
              </a:rPr>
              <a:t>Sampling an audio signal</a:t>
            </a:r>
          </a:p>
        </p:txBody>
      </p:sp>
      <p:sp>
        <p:nvSpPr>
          <p:cNvPr id="8197" name="Rectangle 5"/>
          <p:cNvSpPr>
            <a:spLocks noChangeArrowheads="1"/>
          </p:cNvSpPr>
          <p:nvPr/>
        </p:nvSpPr>
        <p:spPr bwMode="auto">
          <a:xfrm>
            <a:off x="6705600" y="2362200"/>
            <a:ext cx="175260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lstStyle/>
          <a:p>
            <a:pPr>
              <a:defRPr/>
            </a:pPr>
            <a:r>
              <a:rPr lang="en-US" sz="1800">
                <a:latin typeface="Arial" charset="0"/>
                <a:ea typeface="ＭＳ Ｐゴシック" charset="0"/>
              </a:rPr>
              <a:t>Some data</a:t>
            </a:r>
          </a:p>
          <a:p>
            <a:pPr>
              <a:defRPr/>
            </a:pPr>
            <a:r>
              <a:rPr lang="en-US" sz="1800">
                <a:latin typeface="Arial" charset="0"/>
                <a:ea typeface="ＭＳ Ｐゴシック" charset="0"/>
              </a:rPr>
              <a:t>is lost, but a</a:t>
            </a:r>
          </a:p>
          <a:p>
            <a:pPr>
              <a:defRPr/>
            </a:pPr>
            <a:r>
              <a:rPr lang="en-US" sz="1800">
                <a:latin typeface="Arial" charset="0"/>
                <a:ea typeface="ＭＳ Ｐゴシック" charset="0"/>
              </a:rPr>
              <a:t>reasonable</a:t>
            </a:r>
          </a:p>
          <a:p>
            <a:pPr>
              <a:defRPr/>
            </a:pPr>
            <a:r>
              <a:rPr lang="en-US" sz="1800">
                <a:latin typeface="Arial" charset="0"/>
                <a:ea typeface="ＭＳ Ｐゴシック" charset="0"/>
              </a:rPr>
              <a:t>sound is </a:t>
            </a:r>
          </a:p>
          <a:p>
            <a:pPr>
              <a:defRPr/>
            </a:pPr>
            <a:r>
              <a:rPr lang="en-US" sz="1800">
                <a:latin typeface="Arial" charset="0"/>
                <a:ea typeface="ＭＳ Ｐゴシック" charset="0"/>
              </a:rPr>
              <a:t>reproduced</a:t>
            </a:r>
          </a:p>
        </p:txBody>
      </p:sp>
      <p:pic>
        <p:nvPicPr>
          <p:cNvPr id="1026" name="Picture 2" descr="http://upload.wikimedia.org/wikipedia/commons/thumb/5/50/Signal_Sampling.png/300px-Signal_Sampling.png"/>
          <p:cNvPicPr>
            <a:picLocks noChangeAspect="1" noChangeArrowheads="1"/>
          </p:cNvPicPr>
          <p:nvPr/>
        </p:nvPicPr>
        <p:blipFill rotWithShape="1">
          <a:blip r:embed="rId2">
            <a:extLst>
              <a:ext uri="{28A0092B-C50C-407E-A947-70E740481C1C}">
                <a14:useLocalDpi xmlns:a14="http://schemas.microsoft.com/office/drawing/2010/main" val="0"/>
              </a:ext>
            </a:extLst>
          </a:blip>
          <a:srcRect t="4102" r="46239" b="41376"/>
          <a:stretch/>
        </p:blipFill>
        <p:spPr bwMode="auto">
          <a:xfrm>
            <a:off x="1219200" y="1290756"/>
            <a:ext cx="3657600" cy="241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87328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03" y="-148797"/>
            <a:ext cx="8229600" cy="1143000"/>
          </a:xfrm>
        </p:spPr>
        <p:txBody>
          <a:bodyPr>
            <a:normAutofit/>
          </a:bodyPr>
          <a:lstStyle/>
          <a:p>
            <a:r>
              <a:rPr lang="en-US" sz="3600" b="1" dirty="0" err="1"/>
              <a:t>Nyquist's</a:t>
            </a:r>
            <a:r>
              <a:rPr lang="en-US" sz="3600" b="1" dirty="0"/>
              <a:t> Sampling Theorem</a:t>
            </a:r>
          </a:p>
        </p:txBody>
      </p:sp>
      <p:sp>
        <p:nvSpPr>
          <p:cNvPr id="3" name="Rectangle 1"/>
          <p:cNvSpPr>
            <a:spLocks noChangeArrowheads="1"/>
          </p:cNvSpPr>
          <p:nvPr/>
        </p:nvSpPr>
        <p:spPr bwMode="auto">
          <a:xfrm>
            <a:off x="300042" y="749038"/>
            <a:ext cx="8507522"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lvl="0" indent="-285750">
              <a:buFont typeface="Arial" panose="020B0604020202020204" pitchFamily="34" charset="0"/>
              <a:buChar char="•"/>
            </a:pPr>
            <a:r>
              <a:rPr lang="en-US" dirty="0"/>
              <a:t>The number of cycles per unit of time is called the </a:t>
            </a:r>
            <a:r>
              <a:rPr lang="en-US" b="1" dirty="0"/>
              <a:t>frequency</a:t>
            </a:r>
            <a:r>
              <a:rPr lang="en-US" dirty="0"/>
              <a:t>. </a:t>
            </a:r>
            <a:endParaRPr lang="en-US" dirty="0" smtClean="0"/>
          </a:p>
          <a:p>
            <a:pPr marL="285750" lvl="0" indent="-285750">
              <a:buFont typeface="Arial" panose="020B0604020202020204" pitchFamily="34" charset="0"/>
              <a:buChar char="•"/>
            </a:pPr>
            <a:r>
              <a:rPr lang="en-US" dirty="0"/>
              <a:t>F</a:t>
            </a:r>
            <a:r>
              <a:rPr lang="en-US" dirty="0" smtClean="0"/>
              <a:t>requency </a:t>
            </a:r>
            <a:r>
              <a:rPr lang="en-US" dirty="0"/>
              <a:t>is most often measured in </a:t>
            </a:r>
            <a:r>
              <a:rPr lang="en-US" b="1" dirty="0"/>
              <a:t>cycles per second (cps)</a:t>
            </a:r>
            <a:r>
              <a:rPr lang="en-US" dirty="0"/>
              <a:t> or </a:t>
            </a:r>
            <a:r>
              <a:rPr lang="en-US" b="1" dirty="0" smtClean="0"/>
              <a:t>Hertz</a:t>
            </a:r>
            <a:endParaRPr kumimoji="0" lang="en-US" altLang="en-US"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Nyquist</a:t>
            </a:r>
            <a:r>
              <a:rPr kumimoji="0" lang="en-US" altLang="en-US"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rate</a:t>
            </a: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For lossless digitization, the sampling rate should be </a:t>
            </a:r>
          </a:p>
          <a:p>
            <a:pPr lvl="1"/>
            <a:r>
              <a:rPr kumimoji="0" lang="en-US" altLang="en-US" b="1"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least twice</a:t>
            </a:r>
            <a:r>
              <a:rPr kumimoji="0" lang="en-US" altLang="en-US"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the maximum frequency responses. Indeed many times more the better.</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5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p:txBody>
      </p:sp>
      <p:pic>
        <p:nvPicPr>
          <p:cNvPr id="2050" name="Picture 2" descr="http://www.cs.cf.ac.uk/Dave/Multimedia/oversam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971800"/>
            <a:ext cx="48768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ndiana.edu/~emusic/acoustics/Fig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03" y="1867017"/>
            <a:ext cx="4800600" cy="177165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6477000" y="1922355"/>
            <a:ext cx="685800" cy="1963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56542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5B7814F-5464-430F-A9DE-1CA2084F5E68}" type="slidenum">
              <a:rPr lang="en-US" altLang="en-US" sz="1400"/>
              <a:pPr eaLnBrk="1" hangingPunct="1"/>
              <a:t>35</a:t>
            </a:fld>
            <a:endParaRPr lang="en-US" altLang="en-US" sz="1400"/>
          </a:p>
        </p:txBody>
      </p:sp>
      <p:sp>
        <p:nvSpPr>
          <p:cNvPr id="117762" name="Rectangle 2"/>
          <p:cNvSpPr>
            <a:spLocks noGrp="1" noChangeArrowheads="1"/>
          </p:cNvSpPr>
          <p:nvPr>
            <p:ph type="title"/>
          </p:nvPr>
        </p:nvSpPr>
        <p:spPr>
          <a:xfrm>
            <a:off x="304800" y="-227955"/>
            <a:ext cx="7924800" cy="1143000"/>
          </a:xfrm>
        </p:spPr>
        <p:txBody>
          <a:bodyPr/>
          <a:lstStyle/>
          <a:p>
            <a:pPr eaLnBrk="1" hangingPunct="1">
              <a:defRPr/>
            </a:pPr>
            <a:r>
              <a:rPr lang="en-US" dirty="0" smtClean="0">
                <a:cs typeface="+mj-cs"/>
              </a:rPr>
              <a:t>Representing Audio Information</a:t>
            </a:r>
            <a:endParaRPr lang="en-US" sz="2800" i="1" dirty="0" smtClean="0">
              <a:cs typeface="+mj-cs"/>
            </a:endParaRPr>
          </a:p>
        </p:txBody>
      </p:sp>
      <p:sp>
        <p:nvSpPr>
          <p:cNvPr id="117763" name="Rectangle 3"/>
          <p:cNvSpPr>
            <a:spLocks noGrp="1" noChangeArrowheads="1"/>
          </p:cNvSpPr>
          <p:nvPr>
            <p:ph type="body" idx="1"/>
          </p:nvPr>
        </p:nvSpPr>
        <p:spPr>
          <a:xfrm>
            <a:off x="304800" y="903543"/>
            <a:ext cx="8229600" cy="2296857"/>
          </a:xfrm>
        </p:spPr>
        <p:txBody>
          <a:bodyPr>
            <a:normAutofit/>
          </a:bodyPr>
          <a:lstStyle/>
          <a:p>
            <a:pPr marL="0" indent="0" eaLnBrk="1" hangingPunct="1">
              <a:lnSpc>
                <a:spcPct val="120000"/>
              </a:lnSpc>
              <a:buFontTx/>
              <a:buNone/>
              <a:defRPr/>
            </a:pPr>
            <a:r>
              <a:rPr lang="en-US" sz="2000" dirty="0" smtClean="0">
                <a:solidFill>
                  <a:srgbClr val="0000FF"/>
                </a:solidFill>
                <a:cs typeface="+mn-cs"/>
              </a:rPr>
              <a:t>CDs</a:t>
            </a:r>
            <a:r>
              <a:rPr lang="en-US" sz="2000" dirty="0" smtClean="0">
                <a:cs typeface="+mn-cs"/>
              </a:rPr>
              <a:t> store audio information </a:t>
            </a:r>
            <a:r>
              <a:rPr lang="en-US" sz="2000" dirty="0" smtClean="0">
                <a:solidFill>
                  <a:srgbClr val="0000FF"/>
                </a:solidFill>
                <a:cs typeface="+mn-cs"/>
              </a:rPr>
              <a:t>digitally</a:t>
            </a:r>
          </a:p>
          <a:p>
            <a:pPr marL="0" indent="0" eaLnBrk="1" hangingPunct="1">
              <a:lnSpc>
                <a:spcPct val="120000"/>
              </a:lnSpc>
              <a:buFontTx/>
              <a:buNone/>
              <a:defRPr/>
            </a:pPr>
            <a:r>
              <a:rPr lang="en-US" sz="2000" dirty="0" smtClean="0">
                <a:cs typeface="+mn-cs"/>
              </a:rPr>
              <a:t>On the surface of the CD are microscopic </a:t>
            </a:r>
            <a:r>
              <a:rPr lang="en-US" sz="2000" dirty="0" smtClean="0">
                <a:solidFill>
                  <a:srgbClr val="0000FF"/>
                </a:solidFill>
                <a:cs typeface="+mn-cs"/>
              </a:rPr>
              <a:t>pits</a:t>
            </a:r>
            <a:r>
              <a:rPr lang="en-US" sz="2000" dirty="0" smtClean="0">
                <a:cs typeface="+mn-cs"/>
              </a:rPr>
              <a:t> that represent </a:t>
            </a:r>
            <a:r>
              <a:rPr lang="en-US" sz="2000" dirty="0" smtClean="0">
                <a:solidFill>
                  <a:srgbClr val="0000FF"/>
                </a:solidFill>
                <a:cs typeface="+mn-cs"/>
              </a:rPr>
              <a:t>binary digits</a:t>
            </a:r>
            <a:r>
              <a:rPr lang="en-US" sz="2000" dirty="0" smtClean="0">
                <a:cs typeface="+mn-cs"/>
              </a:rPr>
              <a:t> </a:t>
            </a:r>
          </a:p>
          <a:p>
            <a:pPr marL="0" indent="0" eaLnBrk="1" hangingPunct="1">
              <a:lnSpc>
                <a:spcPct val="150000"/>
              </a:lnSpc>
              <a:buFontTx/>
              <a:buNone/>
              <a:defRPr/>
            </a:pPr>
            <a:r>
              <a:rPr lang="en-US" sz="2000" dirty="0" smtClean="0">
                <a:cs typeface="+mn-cs"/>
              </a:rPr>
              <a:t>A low intensity </a:t>
            </a:r>
            <a:r>
              <a:rPr lang="en-US" sz="2000" dirty="0" smtClean="0">
                <a:solidFill>
                  <a:srgbClr val="0000FF"/>
                </a:solidFill>
                <a:cs typeface="+mn-cs"/>
              </a:rPr>
              <a:t>laser</a:t>
            </a:r>
            <a:r>
              <a:rPr lang="en-US" sz="2000" dirty="0" smtClean="0">
                <a:cs typeface="+mn-cs"/>
              </a:rPr>
              <a:t> is pointed as the disc The laser light </a:t>
            </a:r>
            <a:r>
              <a:rPr lang="en-US" sz="2000" dirty="0" smtClean="0">
                <a:solidFill>
                  <a:srgbClr val="0000FF"/>
                </a:solidFill>
                <a:cs typeface="+mn-cs"/>
              </a:rPr>
              <a:t>reflects</a:t>
            </a:r>
            <a:r>
              <a:rPr lang="en-US" sz="2000" dirty="0" smtClean="0">
                <a:cs typeface="+mn-cs"/>
              </a:rPr>
              <a:t> strongly if the surface is smooth and 	poorly if the surface is pitted </a:t>
            </a:r>
          </a:p>
        </p:txBody>
      </p:sp>
      <p:pic>
        <p:nvPicPr>
          <p:cNvPr id="5" name="Picture 2" descr="c03f09"/>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5800" y="2894126"/>
            <a:ext cx="3937000" cy="3842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6" name="TextBox 5"/>
          <p:cNvSpPr txBox="1"/>
          <p:nvPr/>
        </p:nvSpPr>
        <p:spPr>
          <a:xfrm>
            <a:off x="335507" y="2844671"/>
            <a:ext cx="2590800" cy="4247317"/>
          </a:xfrm>
          <a:prstGeom prst="rect">
            <a:avLst/>
          </a:prstGeom>
          <a:noFill/>
        </p:spPr>
        <p:txBody>
          <a:bodyPr wrap="square" rtlCol="0">
            <a:spAutoFit/>
          </a:bodyPr>
          <a:lstStyle/>
          <a:p>
            <a:r>
              <a:rPr lang="en-US" b="1" dirty="0"/>
              <a:t>How do vinyl record albums and compact discs differ in the way they represent sound?</a:t>
            </a:r>
          </a:p>
          <a:p>
            <a:endParaRPr lang="en-US" dirty="0" smtClean="0"/>
          </a:p>
          <a:p>
            <a:r>
              <a:rPr lang="en-US" dirty="0" smtClean="0"/>
              <a:t>The </a:t>
            </a:r>
            <a:r>
              <a:rPr lang="en-US" dirty="0"/>
              <a:t>groove in a vinyl record album is an analog representation of the sound, whereas, </a:t>
            </a:r>
            <a:r>
              <a:rPr lang="en-US" b="1" dirty="0"/>
              <a:t>compact discs store binary numeric values that approximate the sound wave.</a:t>
            </a:r>
          </a:p>
          <a:p>
            <a:r>
              <a:rPr lang="en-US" dirty="0"/>
              <a:t> </a:t>
            </a:r>
          </a:p>
          <a:p>
            <a:endParaRPr lang="en-US" dirty="0"/>
          </a:p>
        </p:txBody>
      </p:sp>
    </p:spTree>
    <p:extLst>
      <p:ext uri="{BB962C8B-B14F-4D97-AF65-F5344CB8AC3E}">
        <p14:creationId xmlns:p14="http://schemas.microsoft.com/office/powerpoint/2010/main" val="245859950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85" y="2438400"/>
            <a:ext cx="8229600" cy="1143000"/>
          </a:xfrm>
        </p:spPr>
        <p:txBody>
          <a:bodyPr>
            <a:normAutofit/>
          </a:bodyPr>
          <a:lstStyle/>
          <a:p>
            <a:r>
              <a:rPr lang="en-US" sz="5400" b="1" dirty="0" smtClean="0"/>
              <a:t>Images</a:t>
            </a:r>
            <a:endParaRPr lang="en-US" sz="5400" b="1" dirty="0"/>
          </a:p>
        </p:txBody>
      </p:sp>
    </p:spTree>
    <p:extLst>
      <p:ext uri="{BB962C8B-B14F-4D97-AF65-F5344CB8AC3E}">
        <p14:creationId xmlns:p14="http://schemas.microsoft.com/office/powerpoint/2010/main" val="212123922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981200"/>
            <a:ext cx="7162800" cy="2062103"/>
          </a:xfrm>
          <a:prstGeom prst="rect">
            <a:avLst/>
          </a:prstGeom>
        </p:spPr>
        <p:txBody>
          <a:bodyPr wrap="square">
            <a:spAutoFit/>
          </a:bodyPr>
          <a:lstStyle/>
          <a:p>
            <a:r>
              <a:rPr lang="en-US" altLang="en-US" sz="3200" b="1" dirty="0"/>
              <a:t>Digital images are composed of pixels</a:t>
            </a:r>
          </a:p>
          <a:p>
            <a:pPr marL="800100" lvl="1" indent="-342900">
              <a:buFont typeface="Arial" panose="020B0604020202020204" pitchFamily="34" charset="0"/>
              <a:buChar char="•"/>
            </a:pPr>
            <a:r>
              <a:rPr lang="en-US" altLang="en-US" sz="3200" dirty="0"/>
              <a:t>To store images, each pixel is converted to a binary number representing the pixel’s color</a:t>
            </a:r>
          </a:p>
        </p:txBody>
      </p:sp>
    </p:spTree>
    <p:extLst>
      <p:ext uri="{BB962C8B-B14F-4D97-AF65-F5344CB8AC3E}">
        <p14:creationId xmlns:p14="http://schemas.microsoft.com/office/powerpoint/2010/main" val="387567596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7BD1C5A-745E-4984-8D14-45D16DAE1533}" type="slidenum">
              <a:rPr lang="en-US" altLang="en-US" sz="1400"/>
              <a:pPr eaLnBrk="1" hangingPunct="1"/>
              <a:t>38</a:t>
            </a:fld>
            <a:endParaRPr lang="en-US" altLang="en-US" sz="1400"/>
          </a:p>
        </p:txBody>
      </p:sp>
      <p:sp>
        <p:nvSpPr>
          <p:cNvPr id="119810" name="Rectangle 2"/>
          <p:cNvSpPr>
            <a:spLocks noGrp="1" noChangeArrowheads="1"/>
          </p:cNvSpPr>
          <p:nvPr>
            <p:ph type="title"/>
          </p:nvPr>
        </p:nvSpPr>
        <p:spPr/>
        <p:txBody>
          <a:bodyPr/>
          <a:lstStyle/>
          <a:p>
            <a:pPr eaLnBrk="1" hangingPunct="1">
              <a:defRPr/>
            </a:pPr>
            <a:r>
              <a:rPr lang="en-US" smtClean="0">
                <a:cs typeface="+mj-cs"/>
              </a:rPr>
              <a:t>Representing Images and Graphics</a:t>
            </a:r>
          </a:p>
        </p:txBody>
      </p:sp>
      <p:sp>
        <p:nvSpPr>
          <p:cNvPr id="119811" name="Rectangle 3"/>
          <p:cNvSpPr>
            <a:spLocks noGrp="1" noChangeArrowheads="1"/>
          </p:cNvSpPr>
          <p:nvPr>
            <p:ph type="body" idx="1"/>
          </p:nvPr>
        </p:nvSpPr>
        <p:spPr/>
        <p:txBody>
          <a:bodyPr/>
          <a:lstStyle/>
          <a:p>
            <a:pPr marL="0" indent="0" eaLnBrk="1" hangingPunct="1">
              <a:buFontTx/>
              <a:buNone/>
              <a:defRPr/>
            </a:pPr>
            <a:r>
              <a:rPr lang="en-US" smtClean="0">
                <a:solidFill>
                  <a:srgbClr val="0000FF"/>
                </a:solidFill>
                <a:cs typeface="+mn-cs"/>
              </a:rPr>
              <a:t>Color </a:t>
            </a:r>
          </a:p>
          <a:p>
            <a:pPr marL="0" indent="0" eaLnBrk="1" hangingPunct="1">
              <a:lnSpc>
                <a:spcPct val="110000"/>
              </a:lnSpc>
              <a:buFontTx/>
              <a:buNone/>
              <a:defRPr/>
            </a:pPr>
            <a:r>
              <a:rPr lang="en-US" smtClean="0">
                <a:cs typeface="+mn-cs"/>
              </a:rPr>
              <a:t>Perception of the frequencies of light that reach the retinas of our eyes </a:t>
            </a:r>
          </a:p>
          <a:p>
            <a:pPr marL="0" indent="0" eaLnBrk="1" hangingPunct="1">
              <a:lnSpc>
                <a:spcPct val="120000"/>
              </a:lnSpc>
              <a:buFontTx/>
              <a:buNone/>
              <a:defRPr/>
            </a:pPr>
            <a:endParaRPr lang="en-US" smtClean="0">
              <a:solidFill>
                <a:srgbClr val="0000FF"/>
              </a:solidFill>
              <a:cs typeface="+mn-cs"/>
            </a:endParaRPr>
          </a:p>
          <a:p>
            <a:pPr marL="0" indent="0" eaLnBrk="1" hangingPunct="1">
              <a:lnSpc>
                <a:spcPct val="120000"/>
              </a:lnSpc>
              <a:buFontTx/>
              <a:buNone/>
              <a:defRPr/>
            </a:pPr>
            <a:r>
              <a:rPr lang="en-US" smtClean="0">
                <a:solidFill>
                  <a:srgbClr val="0000FF"/>
                </a:solidFill>
                <a:cs typeface="+mn-cs"/>
              </a:rPr>
              <a:t>Retinas</a:t>
            </a:r>
            <a:r>
              <a:rPr lang="en-US" smtClean="0">
                <a:cs typeface="+mn-cs"/>
              </a:rPr>
              <a:t> have three types of color </a:t>
            </a:r>
            <a:r>
              <a:rPr lang="en-US" smtClean="0">
                <a:solidFill>
                  <a:srgbClr val="0000FF"/>
                </a:solidFill>
                <a:cs typeface="+mn-cs"/>
              </a:rPr>
              <a:t>photoreceptor cone cells</a:t>
            </a:r>
            <a:r>
              <a:rPr lang="en-US" smtClean="0">
                <a:cs typeface="+mn-cs"/>
              </a:rPr>
              <a:t> that correspond to the colors of </a:t>
            </a:r>
            <a:r>
              <a:rPr lang="en-US" smtClean="0">
                <a:solidFill>
                  <a:srgbClr val="FF0000"/>
                </a:solidFill>
                <a:cs typeface="+mn-cs"/>
              </a:rPr>
              <a:t>red</a:t>
            </a:r>
            <a:r>
              <a:rPr lang="en-US" smtClean="0">
                <a:cs typeface="+mn-cs"/>
              </a:rPr>
              <a:t>, </a:t>
            </a:r>
            <a:r>
              <a:rPr lang="en-US" smtClean="0">
                <a:solidFill>
                  <a:srgbClr val="336633"/>
                </a:solidFill>
                <a:cs typeface="+mn-cs"/>
              </a:rPr>
              <a:t>green</a:t>
            </a:r>
            <a:r>
              <a:rPr lang="en-US" smtClean="0">
                <a:cs typeface="+mn-cs"/>
              </a:rPr>
              <a:t>, and </a:t>
            </a:r>
            <a:r>
              <a:rPr lang="en-US" smtClean="0">
                <a:solidFill>
                  <a:srgbClr val="0000FF"/>
                </a:solidFill>
                <a:cs typeface="+mn-cs"/>
              </a:rPr>
              <a:t>blue</a:t>
            </a:r>
            <a:r>
              <a:rPr lang="en-US" smtClean="0">
                <a:cs typeface="+mn-cs"/>
              </a:rPr>
              <a:t> </a:t>
            </a:r>
          </a:p>
        </p:txBody>
      </p:sp>
    </p:spTree>
    <p:extLst>
      <p:ext uri="{BB962C8B-B14F-4D97-AF65-F5344CB8AC3E}">
        <p14:creationId xmlns:p14="http://schemas.microsoft.com/office/powerpoint/2010/main" val="67873838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E18F874-BA4A-4230-8BE8-08859DCA3E80}" type="slidenum">
              <a:rPr lang="en-US" altLang="en-US" sz="1400"/>
              <a:pPr eaLnBrk="1" hangingPunct="1"/>
              <a:t>39</a:t>
            </a:fld>
            <a:endParaRPr lang="en-US" altLang="en-US" sz="1400"/>
          </a:p>
        </p:txBody>
      </p:sp>
      <p:sp>
        <p:nvSpPr>
          <p:cNvPr id="120834" name="Rectangle 2"/>
          <p:cNvSpPr>
            <a:spLocks noGrp="1" noChangeArrowheads="1"/>
          </p:cNvSpPr>
          <p:nvPr>
            <p:ph type="title"/>
          </p:nvPr>
        </p:nvSpPr>
        <p:spPr/>
        <p:txBody>
          <a:bodyPr/>
          <a:lstStyle/>
          <a:p>
            <a:pPr eaLnBrk="1" hangingPunct="1">
              <a:defRPr/>
            </a:pPr>
            <a:r>
              <a:rPr lang="en-US" smtClean="0">
                <a:cs typeface="+mj-cs"/>
              </a:rPr>
              <a:t>Representing Images and Graphics</a:t>
            </a:r>
            <a:endParaRPr lang="en-US" sz="2400" i="1" smtClean="0">
              <a:cs typeface="+mj-cs"/>
            </a:endParaRPr>
          </a:p>
        </p:txBody>
      </p:sp>
      <p:sp>
        <p:nvSpPr>
          <p:cNvPr id="120835" name="Rectangle 3"/>
          <p:cNvSpPr>
            <a:spLocks noGrp="1" noChangeArrowheads="1"/>
          </p:cNvSpPr>
          <p:nvPr>
            <p:ph type="body" idx="1"/>
          </p:nvPr>
        </p:nvSpPr>
        <p:spPr/>
        <p:txBody>
          <a:bodyPr>
            <a:normAutofit lnSpcReduction="10000"/>
          </a:bodyPr>
          <a:lstStyle/>
          <a:p>
            <a:pPr marL="0" indent="0" eaLnBrk="1" hangingPunct="1">
              <a:buFontTx/>
              <a:buNone/>
              <a:defRPr/>
            </a:pPr>
            <a:r>
              <a:rPr lang="en-US" smtClean="0">
                <a:cs typeface="+mn-cs"/>
              </a:rPr>
              <a:t>Color is expressed as an RGB (</a:t>
            </a:r>
            <a:r>
              <a:rPr lang="en-US" smtClean="0">
                <a:solidFill>
                  <a:srgbClr val="FF0000"/>
                </a:solidFill>
                <a:cs typeface="+mn-cs"/>
              </a:rPr>
              <a:t>red</a:t>
            </a:r>
            <a:r>
              <a:rPr lang="en-US" smtClean="0">
                <a:cs typeface="+mn-cs"/>
              </a:rPr>
              <a:t>-</a:t>
            </a:r>
            <a:r>
              <a:rPr lang="en-US" smtClean="0">
                <a:solidFill>
                  <a:srgbClr val="336633"/>
                </a:solidFill>
                <a:cs typeface="+mn-cs"/>
              </a:rPr>
              <a:t>green</a:t>
            </a:r>
            <a:r>
              <a:rPr lang="en-US" smtClean="0">
                <a:cs typeface="+mn-cs"/>
              </a:rPr>
              <a:t>-</a:t>
            </a:r>
            <a:r>
              <a:rPr lang="en-US" smtClean="0">
                <a:solidFill>
                  <a:srgbClr val="0000FF"/>
                </a:solidFill>
                <a:cs typeface="+mn-cs"/>
              </a:rPr>
              <a:t>blue</a:t>
            </a:r>
            <a:r>
              <a:rPr lang="en-US" smtClean="0">
                <a:cs typeface="+mn-cs"/>
              </a:rPr>
              <a:t>) value--three numbers that indicate the relative contribution of each of these three primary colors </a:t>
            </a:r>
          </a:p>
          <a:p>
            <a:pPr marL="0" indent="0" eaLnBrk="1" hangingPunct="1">
              <a:buFontTx/>
              <a:buNone/>
              <a:defRPr/>
            </a:pPr>
            <a:endParaRPr lang="en-US" smtClean="0">
              <a:cs typeface="+mn-cs"/>
            </a:endParaRPr>
          </a:p>
          <a:p>
            <a:pPr marL="0" indent="0" eaLnBrk="1" hangingPunct="1">
              <a:buFontTx/>
              <a:buNone/>
              <a:defRPr/>
            </a:pPr>
            <a:r>
              <a:rPr lang="en-US" smtClean="0">
                <a:cs typeface="+mn-cs"/>
              </a:rPr>
              <a:t>An RGB  value of (255, 255, 0) maximizes the contribution of </a:t>
            </a:r>
            <a:r>
              <a:rPr lang="en-US" smtClean="0">
                <a:solidFill>
                  <a:srgbClr val="FF0000"/>
                </a:solidFill>
                <a:cs typeface="+mn-cs"/>
              </a:rPr>
              <a:t>red</a:t>
            </a:r>
            <a:r>
              <a:rPr lang="en-US" smtClean="0">
                <a:cs typeface="+mn-cs"/>
              </a:rPr>
              <a:t> and </a:t>
            </a:r>
            <a:r>
              <a:rPr lang="en-US" smtClean="0">
                <a:solidFill>
                  <a:srgbClr val="336633"/>
                </a:solidFill>
                <a:cs typeface="+mn-cs"/>
              </a:rPr>
              <a:t>green</a:t>
            </a:r>
            <a:r>
              <a:rPr lang="en-US" smtClean="0">
                <a:cs typeface="+mn-cs"/>
              </a:rPr>
              <a:t>, and minimizes the contribution of </a:t>
            </a:r>
            <a:r>
              <a:rPr lang="en-US" smtClean="0">
                <a:solidFill>
                  <a:srgbClr val="0000FF"/>
                </a:solidFill>
                <a:cs typeface="+mn-cs"/>
              </a:rPr>
              <a:t>blue</a:t>
            </a:r>
            <a:r>
              <a:rPr lang="en-US" smtClean="0">
                <a:cs typeface="+mn-cs"/>
              </a:rPr>
              <a:t>, which results in a bright </a:t>
            </a:r>
            <a:r>
              <a:rPr lang="en-US" smtClean="0">
                <a:solidFill>
                  <a:srgbClr val="FFFF00"/>
                </a:solidFill>
                <a:cs typeface="+mn-cs"/>
              </a:rPr>
              <a:t>yellow</a:t>
            </a:r>
          </a:p>
        </p:txBody>
      </p:sp>
    </p:spTree>
    <p:extLst>
      <p:ext uri="{BB962C8B-B14F-4D97-AF65-F5344CB8AC3E}">
        <p14:creationId xmlns:p14="http://schemas.microsoft.com/office/powerpoint/2010/main" val="230411754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E9F6501-8675-4881-9A78-AFDDFF002542}" type="slidenum">
              <a:rPr lang="en-US" altLang="en-US" sz="1400"/>
              <a:pPr eaLnBrk="1" hangingPunct="1"/>
              <a:t>4</a:t>
            </a:fld>
            <a:endParaRPr lang="en-US" altLang="en-US" sz="1400"/>
          </a:p>
        </p:txBody>
      </p:sp>
      <p:sp>
        <p:nvSpPr>
          <p:cNvPr id="56322" name="Rectangle 2"/>
          <p:cNvSpPr>
            <a:spLocks noGrp="1" noChangeArrowheads="1"/>
          </p:cNvSpPr>
          <p:nvPr>
            <p:ph type="title"/>
          </p:nvPr>
        </p:nvSpPr>
        <p:spPr/>
        <p:txBody>
          <a:bodyPr/>
          <a:lstStyle/>
          <a:p>
            <a:pPr eaLnBrk="1" hangingPunct="1">
              <a:defRPr/>
            </a:pPr>
            <a:r>
              <a:rPr lang="en-US" smtClean="0">
                <a:cs typeface="+mj-cs"/>
              </a:rPr>
              <a:t>Analog and Digital Information</a:t>
            </a:r>
            <a:endParaRPr lang="en-US" sz="2400" i="1" smtClean="0">
              <a:cs typeface="+mj-cs"/>
            </a:endParaRPr>
          </a:p>
        </p:txBody>
      </p:sp>
      <p:sp>
        <p:nvSpPr>
          <p:cNvPr id="56323" name="Rectangle 3"/>
          <p:cNvSpPr>
            <a:spLocks noGrp="1" noChangeArrowheads="1"/>
          </p:cNvSpPr>
          <p:nvPr>
            <p:ph type="body" idx="1"/>
          </p:nvPr>
        </p:nvSpPr>
        <p:spPr/>
        <p:txBody>
          <a:bodyPr/>
          <a:lstStyle/>
          <a:p>
            <a:pPr marL="0" indent="0" eaLnBrk="1" hangingPunct="1">
              <a:buFontTx/>
              <a:buNone/>
              <a:defRPr/>
            </a:pPr>
            <a:r>
              <a:rPr lang="en-US" sz="2800" dirty="0" smtClean="0">
                <a:cs typeface="+mn-cs"/>
              </a:rPr>
              <a:t>Computers cannot work well with </a:t>
            </a:r>
            <a:r>
              <a:rPr lang="en-US" sz="2800" dirty="0" smtClean="0">
                <a:solidFill>
                  <a:srgbClr val="0000FF"/>
                </a:solidFill>
                <a:cs typeface="+mn-cs"/>
              </a:rPr>
              <a:t>analog</a:t>
            </a:r>
            <a:r>
              <a:rPr lang="en-US" sz="2800" dirty="0" smtClean="0">
                <a:cs typeface="+mn-cs"/>
              </a:rPr>
              <a:t> data, so we digitize the data </a:t>
            </a:r>
          </a:p>
          <a:p>
            <a:pPr marL="0" indent="0" eaLnBrk="1" hangingPunct="1">
              <a:buFontTx/>
              <a:buNone/>
              <a:defRPr/>
            </a:pPr>
            <a:endParaRPr lang="en-US" sz="2800" dirty="0" smtClean="0">
              <a:cs typeface="+mn-cs"/>
            </a:endParaRPr>
          </a:p>
          <a:p>
            <a:pPr marL="0" indent="0" eaLnBrk="1" hangingPunct="1">
              <a:buFontTx/>
              <a:buNone/>
              <a:defRPr/>
            </a:pPr>
            <a:r>
              <a:rPr lang="en-US" sz="2800" b="1" dirty="0" smtClean="0">
                <a:solidFill>
                  <a:srgbClr val="3333FF"/>
                </a:solidFill>
                <a:cs typeface="+mn-cs"/>
              </a:rPr>
              <a:t>Digitize</a:t>
            </a:r>
            <a:r>
              <a:rPr lang="en-US" sz="2800" dirty="0" smtClean="0">
                <a:cs typeface="+mn-cs"/>
              </a:rPr>
              <a:t> </a:t>
            </a:r>
          </a:p>
          <a:p>
            <a:pPr marL="0" indent="0" eaLnBrk="1" hangingPunct="1">
              <a:buFontTx/>
              <a:buNone/>
              <a:defRPr/>
            </a:pPr>
            <a:r>
              <a:rPr lang="en-US" sz="2800" dirty="0" smtClean="0">
                <a:cs typeface="+mn-cs"/>
              </a:rPr>
              <a:t>Breaking data into pieces and representing those pieces separately</a:t>
            </a:r>
          </a:p>
          <a:p>
            <a:pPr marL="0" indent="0" eaLnBrk="1" hangingPunct="1">
              <a:buFontTx/>
              <a:buNone/>
              <a:defRPr/>
            </a:pPr>
            <a:endParaRPr lang="en-US" sz="2800" dirty="0" smtClean="0">
              <a:cs typeface="+mn-cs"/>
            </a:endParaRPr>
          </a:p>
        </p:txBody>
      </p:sp>
    </p:spTree>
    <p:extLst>
      <p:ext uri="{BB962C8B-B14F-4D97-AF65-F5344CB8AC3E}">
        <p14:creationId xmlns:p14="http://schemas.microsoft.com/office/powerpoint/2010/main" val="190361663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7E2437B-2364-4D9B-BB9C-48CBC2F5AA7B}" type="slidenum">
              <a:rPr lang="en-US" altLang="en-US" sz="1400"/>
              <a:pPr eaLnBrk="1" hangingPunct="1"/>
              <a:t>40</a:t>
            </a:fld>
            <a:endParaRPr lang="en-US" altLang="en-US" sz="1400"/>
          </a:p>
        </p:txBody>
      </p:sp>
      <p:pic>
        <p:nvPicPr>
          <p:cNvPr id="10242" name="Picture 2" descr="c03f10"/>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143000"/>
            <a:ext cx="6858000" cy="5113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10243" name="Rectangle 3"/>
          <p:cNvSpPr>
            <a:spLocks noGrp="1" noChangeArrowheads="1"/>
          </p:cNvSpPr>
          <p:nvPr>
            <p:ph type="title"/>
          </p:nvPr>
        </p:nvSpPr>
        <p:spPr/>
        <p:txBody>
          <a:bodyPr/>
          <a:lstStyle/>
          <a:p>
            <a:pPr eaLnBrk="1" hangingPunct="1">
              <a:defRPr/>
            </a:pPr>
            <a:r>
              <a:rPr lang="en-US" smtClean="0">
                <a:cs typeface="+mj-cs"/>
              </a:rPr>
              <a:t>Representing Images and Graphics</a:t>
            </a:r>
            <a:endParaRPr lang="en-US" sz="2400" i="1" smtClean="0">
              <a:cs typeface="+mj-cs"/>
            </a:endParaRPr>
          </a:p>
        </p:txBody>
      </p:sp>
      <p:sp>
        <p:nvSpPr>
          <p:cNvPr id="10244" name="Text Box 4"/>
          <p:cNvSpPr txBox="1">
            <a:spLocks noChangeArrowheads="1"/>
          </p:cNvSpPr>
          <p:nvPr/>
        </p:nvSpPr>
        <p:spPr bwMode="auto">
          <a:xfrm>
            <a:off x="609600" y="6103938"/>
            <a:ext cx="5334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defRPr/>
            </a:pPr>
            <a:r>
              <a:rPr lang="en-US" sz="1400" dirty="0">
                <a:solidFill>
                  <a:srgbClr val="327CB8"/>
                </a:solidFill>
                <a:latin typeface="Arial" charset="0"/>
                <a:ea typeface="ＭＳ Ｐゴシック" charset="0"/>
              </a:rPr>
              <a:t>Figure 3.10  </a:t>
            </a:r>
            <a:r>
              <a:rPr lang="en-US" sz="1400" dirty="0">
                <a:latin typeface="Arial" charset="0"/>
                <a:ea typeface="ＭＳ Ｐゴシック" charset="0"/>
              </a:rPr>
              <a:t>Three-dimensional color space</a:t>
            </a:r>
          </a:p>
        </p:txBody>
      </p:sp>
    </p:spTree>
    <p:extLst>
      <p:ext uri="{BB962C8B-B14F-4D97-AF65-F5344CB8AC3E}">
        <p14:creationId xmlns:p14="http://schemas.microsoft.com/office/powerpoint/2010/main" val="159886308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EC02EAD-FF14-4214-AB65-E8F26FD36C24}" type="slidenum">
              <a:rPr lang="en-US" altLang="en-US" sz="1400"/>
              <a:pPr eaLnBrk="1" hangingPunct="1"/>
              <a:t>41</a:t>
            </a:fld>
            <a:endParaRPr lang="en-US" altLang="en-US" sz="1400"/>
          </a:p>
        </p:txBody>
      </p:sp>
      <p:sp>
        <p:nvSpPr>
          <p:cNvPr id="23555" name="Rectangle 3"/>
          <p:cNvSpPr>
            <a:spLocks noGrp="1" noChangeArrowheads="1"/>
          </p:cNvSpPr>
          <p:nvPr>
            <p:ph type="title"/>
          </p:nvPr>
        </p:nvSpPr>
        <p:spPr/>
        <p:txBody>
          <a:bodyPr/>
          <a:lstStyle/>
          <a:p>
            <a:pPr eaLnBrk="1" hangingPunct="1">
              <a:defRPr/>
            </a:pPr>
            <a:r>
              <a:rPr lang="en-US" smtClean="0">
                <a:cs typeface="+mj-cs"/>
              </a:rPr>
              <a:t>Representing Images and Graphics</a:t>
            </a:r>
            <a:endParaRPr lang="en-US" sz="2400" i="1" smtClean="0">
              <a:cs typeface="+mj-cs"/>
            </a:endParaRPr>
          </a:p>
        </p:txBody>
      </p:sp>
      <p:pic>
        <p:nvPicPr>
          <p:cNvPr id="75779" name="Picture 4" descr="17606_02_0034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692275"/>
            <a:ext cx="41148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5"/>
          <p:cNvSpPr>
            <a:spLocks noChangeArrowheads="1"/>
          </p:cNvSpPr>
          <p:nvPr/>
        </p:nvSpPr>
        <p:spPr bwMode="auto">
          <a:xfrm>
            <a:off x="6400800" y="2286000"/>
            <a:ext cx="2133600" cy="1828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lstStyle/>
          <a:p>
            <a:pPr>
              <a:defRPr/>
            </a:pPr>
            <a:r>
              <a:rPr lang="en-US" sz="1800">
                <a:latin typeface="Arial" charset="0"/>
                <a:ea typeface="ＭＳ Ｐゴシック" charset="0"/>
              </a:rPr>
              <a:t>A few TrueColor</a:t>
            </a:r>
          </a:p>
          <a:p>
            <a:pPr>
              <a:defRPr/>
            </a:pPr>
            <a:r>
              <a:rPr lang="en-US" sz="1800">
                <a:latin typeface="Arial" charset="0"/>
                <a:ea typeface="ＭＳ Ｐゴシック" charset="0"/>
              </a:rPr>
              <a:t>RGB values  and </a:t>
            </a:r>
          </a:p>
          <a:p>
            <a:pPr>
              <a:defRPr/>
            </a:pPr>
            <a:r>
              <a:rPr lang="en-US" sz="1800">
                <a:latin typeface="Arial" charset="0"/>
                <a:ea typeface="ＭＳ Ｐゴシック" charset="0"/>
              </a:rPr>
              <a:t>the colors they</a:t>
            </a:r>
          </a:p>
          <a:p>
            <a:pPr>
              <a:defRPr/>
            </a:pPr>
            <a:r>
              <a:rPr lang="en-US" sz="1800">
                <a:latin typeface="Arial" charset="0"/>
                <a:ea typeface="ＭＳ Ｐゴシック" charset="0"/>
              </a:rPr>
              <a:t>represent</a:t>
            </a:r>
          </a:p>
        </p:txBody>
      </p:sp>
    </p:spTree>
    <p:extLst>
      <p:ext uri="{BB962C8B-B14F-4D97-AF65-F5344CB8AC3E}">
        <p14:creationId xmlns:p14="http://schemas.microsoft.com/office/powerpoint/2010/main" val="954936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B0FE0B7-A38B-45B0-81CD-4A65A76EA87B}" type="slidenum">
              <a:rPr lang="en-US" altLang="en-US" sz="1400"/>
              <a:pPr eaLnBrk="1" hangingPunct="1"/>
              <a:t>42</a:t>
            </a:fld>
            <a:endParaRPr lang="en-US" altLang="en-US" sz="1400"/>
          </a:p>
        </p:txBody>
      </p:sp>
      <p:sp>
        <p:nvSpPr>
          <p:cNvPr id="11267" name="Rectangle 3"/>
          <p:cNvSpPr>
            <a:spLocks noGrp="1" noChangeArrowheads="1"/>
          </p:cNvSpPr>
          <p:nvPr>
            <p:ph type="title"/>
          </p:nvPr>
        </p:nvSpPr>
        <p:spPr/>
        <p:txBody>
          <a:bodyPr/>
          <a:lstStyle/>
          <a:p>
            <a:pPr eaLnBrk="1" hangingPunct="1">
              <a:defRPr/>
            </a:pPr>
            <a:r>
              <a:rPr lang="en-US" smtClean="0">
                <a:cs typeface="+mj-cs"/>
              </a:rPr>
              <a:t>Indexed Color</a:t>
            </a:r>
          </a:p>
        </p:txBody>
      </p:sp>
      <p:sp>
        <p:nvSpPr>
          <p:cNvPr id="11268" name="Rectangle 4"/>
          <p:cNvSpPr>
            <a:spLocks noGrp="1" noChangeArrowheads="1"/>
          </p:cNvSpPr>
          <p:nvPr>
            <p:ph type="body" idx="1"/>
          </p:nvPr>
        </p:nvSpPr>
        <p:spPr/>
        <p:txBody>
          <a:bodyPr/>
          <a:lstStyle/>
          <a:p>
            <a:pPr marL="0" indent="0" eaLnBrk="1" hangingPunct="1">
              <a:buFontTx/>
              <a:buNone/>
              <a:defRPr/>
            </a:pPr>
            <a:r>
              <a:rPr lang="en-US" smtClean="0">
                <a:cs typeface="+mn-cs"/>
              </a:rPr>
              <a:t>A browser may support only a certain number of specific colors, creating a palette from which to choose</a:t>
            </a:r>
          </a:p>
        </p:txBody>
      </p:sp>
      <p:pic>
        <p:nvPicPr>
          <p:cNvPr id="11266" name="Picture 2" descr="c03f11"/>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352800"/>
            <a:ext cx="4038600"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11269" name="Text Box 5"/>
          <p:cNvSpPr txBox="1">
            <a:spLocks noChangeArrowheads="1"/>
          </p:cNvSpPr>
          <p:nvPr/>
        </p:nvSpPr>
        <p:spPr bwMode="auto">
          <a:xfrm>
            <a:off x="6400800" y="4648200"/>
            <a:ext cx="2362200" cy="92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defRPr/>
            </a:pPr>
            <a:r>
              <a:rPr lang="en-US" sz="1800" dirty="0">
                <a:solidFill>
                  <a:srgbClr val="327CB8"/>
                </a:solidFill>
                <a:latin typeface="Arial" charset="0"/>
                <a:ea typeface="ＭＳ Ｐゴシック" charset="0"/>
              </a:rPr>
              <a:t>Figure 3.11  </a:t>
            </a:r>
            <a:br>
              <a:rPr lang="en-US" sz="1800" dirty="0">
                <a:solidFill>
                  <a:srgbClr val="327CB8"/>
                </a:solidFill>
                <a:latin typeface="Arial" charset="0"/>
                <a:ea typeface="ＭＳ Ｐゴシック" charset="0"/>
              </a:rPr>
            </a:br>
            <a:r>
              <a:rPr lang="en-US" sz="1800" dirty="0">
                <a:latin typeface="Arial" charset="0"/>
                <a:ea typeface="ＭＳ Ｐゴシック" charset="0"/>
              </a:rPr>
              <a:t>A restricted color palette.</a:t>
            </a:r>
          </a:p>
        </p:txBody>
      </p:sp>
    </p:spTree>
    <p:extLst>
      <p:ext uri="{BB962C8B-B14F-4D97-AF65-F5344CB8AC3E}">
        <p14:creationId xmlns:p14="http://schemas.microsoft.com/office/powerpoint/2010/main" val="202435113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5483734-7DB4-4DB7-A055-3C649A4EB410}" type="slidenum">
              <a:rPr lang="en-US" altLang="en-US" sz="1400"/>
              <a:pPr eaLnBrk="1" hangingPunct="1"/>
              <a:t>43</a:t>
            </a:fld>
            <a:endParaRPr lang="en-US" altLang="en-US" sz="1400"/>
          </a:p>
        </p:txBody>
      </p:sp>
      <p:sp>
        <p:nvSpPr>
          <p:cNvPr id="129026" name="Rectangle 2"/>
          <p:cNvSpPr>
            <a:spLocks noGrp="1" noChangeArrowheads="1"/>
          </p:cNvSpPr>
          <p:nvPr>
            <p:ph type="title"/>
          </p:nvPr>
        </p:nvSpPr>
        <p:spPr/>
        <p:txBody>
          <a:bodyPr/>
          <a:lstStyle/>
          <a:p>
            <a:pPr eaLnBrk="1" hangingPunct="1">
              <a:defRPr/>
            </a:pPr>
            <a:r>
              <a:rPr lang="en-US" smtClean="0">
                <a:cs typeface="+mj-cs"/>
              </a:rPr>
              <a:t>Digitized Images and Graphics</a:t>
            </a:r>
          </a:p>
        </p:txBody>
      </p:sp>
      <p:sp>
        <p:nvSpPr>
          <p:cNvPr id="129027" name="Rectangle 3"/>
          <p:cNvSpPr>
            <a:spLocks noGrp="1" noChangeArrowheads="1"/>
          </p:cNvSpPr>
          <p:nvPr>
            <p:ph type="body" idx="1"/>
          </p:nvPr>
        </p:nvSpPr>
        <p:spPr/>
        <p:txBody>
          <a:bodyPr>
            <a:normAutofit fontScale="85000" lnSpcReduction="10000"/>
          </a:bodyPr>
          <a:lstStyle/>
          <a:p>
            <a:pPr marL="0" indent="0" eaLnBrk="1" hangingPunct="1">
              <a:buFontTx/>
              <a:buNone/>
              <a:defRPr/>
            </a:pPr>
            <a:r>
              <a:rPr lang="en-US" sz="2800" dirty="0" smtClean="0">
                <a:solidFill>
                  <a:srgbClr val="0000FF"/>
                </a:solidFill>
                <a:cs typeface="+mn-cs"/>
              </a:rPr>
              <a:t>Digitizing a picture</a:t>
            </a:r>
            <a:r>
              <a:rPr lang="en-US" sz="2800" dirty="0" smtClean="0">
                <a:cs typeface="+mn-cs"/>
              </a:rPr>
              <a:t> </a:t>
            </a:r>
          </a:p>
          <a:p>
            <a:pPr marL="0" indent="0" eaLnBrk="1" hangingPunct="1">
              <a:buFontTx/>
              <a:buNone/>
              <a:defRPr/>
            </a:pPr>
            <a:r>
              <a:rPr lang="en-US" sz="2800" dirty="0" smtClean="0">
                <a:cs typeface="+mn-cs"/>
              </a:rPr>
              <a:t>Representing it as a collection of individual dots called pixels</a:t>
            </a:r>
          </a:p>
          <a:p>
            <a:pPr marL="0" indent="0" eaLnBrk="1" hangingPunct="1">
              <a:buFontTx/>
              <a:buNone/>
              <a:defRPr/>
            </a:pPr>
            <a:r>
              <a:rPr lang="en-US" sz="2800" dirty="0" smtClean="0">
                <a:solidFill>
                  <a:srgbClr val="0000FF"/>
                </a:solidFill>
                <a:cs typeface="+mn-cs"/>
              </a:rPr>
              <a:t>Resolution</a:t>
            </a:r>
          </a:p>
          <a:p>
            <a:pPr marL="0" indent="0" eaLnBrk="1" hangingPunct="1">
              <a:lnSpc>
                <a:spcPct val="110000"/>
              </a:lnSpc>
              <a:buFontTx/>
              <a:buNone/>
              <a:defRPr/>
            </a:pPr>
            <a:r>
              <a:rPr lang="en-US" sz="2800" dirty="0" smtClean="0">
                <a:cs typeface="+mn-cs"/>
              </a:rPr>
              <a:t>The number of pixels used to represent a picture </a:t>
            </a:r>
          </a:p>
          <a:p>
            <a:r>
              <a:rPr lang="en-US" sz="2400" dirty="0" smtClean="0"/>
              <a:t>The </a:t>
            </a:r>
            <a:r>
              <a:rPr lang="en-US" sz="2400" dirty="0"/>
              <a:t>higher the resolution, the more realistic the picture looks when presented</a:t>
            </a:r>
            <a:r>
              <a:rPr lang="en-US" sz="2400" dirty="0" smtClean="0"/>
              <a:t>.</a:t>
            </a:r>
            <a:endParaRPr lang="en-US" sz="2800" dirty="0" smtClean="0">
              <a:cs typeface="+mn-cs"/>
            </a:endParaRPr>
          </a:p>
          <a:p>
            <a:pPr marL="0" indent="0" eaLnBrk="1" hangingPunct="1">
              <a:lnSpc>
                <a:spcPct val="110000"/>
              </a:lnSpc>
              <a:buFontTx/>
              <a:buNone/>
              <a:defRPr/>
            </a:pPr>
            <a:r>
              <a:rPr lang="en-US" sz="2800" dirty="0" smtClean="0">
                <a:solidFill>
                  <a:srgbClr val="0000FF"/>
                </a:solidFill>
                <a:cs typeface="+mn-cs"/>
              </a:rPr>
              <a:t>Raster (also called Bitmapped) Graphics</a:t>
            </a:r>
            <a:endParaRPr lang="en-US" sz="2800" dirty="0" smtClean="0">
              <a:cs typeface="+mn-cs"/>
            </a:endParaRPr>
          </a:p>
          <a:p>
            <a:pPr marL="0" indent="0" eaLnBrk="1" hangingPunct="1">
              <a:buFontTx/>
              <a:buNone/>
              <a:defRPr/>
            </a:pPr>
            <a:r>
              <a:rPr lang="en-US" sz="2800" dirty="0" smtClean="0">
                <a:cs typeface="+mn-cs"/>
              </a:rPr>
              <a:t>Storage of data on a pixel-by-pixel basis </a:t>
            </a:r>
          </a:p>
          <a:p>
            <a:pPr marL="0" indent="0" eaLnBrk="1" hangingPunct="1">
              <a:lnSpc>
                <a:spcPct val="120000"/>
              </a:lnSpc>
              <a:buFontTx/>
              <a:buNone/>
              <a:defRPr/>
            </a:pPr>
            <a:r>
              <a:rPr lang="en-US" sz="2800" dirty="0" smtClean="0">
                <a:cs typeface="+mn-cs"/>
              </a:rPr>
              <a:t>Bitmap (BMP), GIF, JPEG, and PNG are raster-</a:t>
            </a:r>
            <a:r>
              <a:rPr lang="en-US" sz="2800" dirty="0" err="1" smtClean="0">
                <a:cs typeface="+mn-cs"/>
              </a:rPr>
              <a:t>grahics</a:t>
            </a:r>
            <a:r>
              <a:rPr lang="en-US" sz="2800" dirty="0" smtClean="0">
                <a:cs typeface="+mn-cs"/>
              </a:rPr>
              <a:t> formats</a:t>
            </a:r>
          </a:p>
          <a:p>
            <a:pPr marL="0" indent="0" eaLnBrk="1" hangingPunct="1">
              <a:lnSpc>
                <a:spcPct val="120000"/>
              </a:lnSpc>
              <a:buFontTx/>
              <a:buNone/>
              <a:defRPr/>
            </a:pPr>
            <a:r>
              <a:rPr lang="en-US" sz="2800" b="1" dirty="0" smtClean="0"/>
              <a:t>Photographs are raster</a:t>
            </a:r>
            <a:endParaRPr lang="en-US" sz="2800" b="1" dirty="0" smtClean="0">
              <a:cs typeface="+mn-cs"/>
            </a:endParaRPr>
          </a:p>
        </p:txBody>
      </p:sp>
    </p:spTree>
    <p:extLst>
      <p:ext uri="{BB962C8B-B14F-4D97-AF65-F5344CB8AC3E}">
        <p14:creationId xmlns:p14="http://schemas.microsoft.com/office/powerpoint/2010/main" val="207630902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062F9A5-D50F-4568-9AEC-3F5B5609D779}" type="slidenum">
              <a:rPr lang="en-US" altLang="en-US" sz="1400"/>
              <a:pPr eaLnBrk="1" hangingPunct="1"/>
              <a:t>44</a:t>
            </a:fld>
            <a:endParaRPr lang="en-US" altLang="en-US" sz="1400"/>
          </a:p>
        </p:txBody>
      </p:sp>
      <p:sp>
        <p:nvSpPr>
          <p:cNvPr id="154626" name="Rectangle 2"/>
          <p:cNvSpPr>
            <a:spLocks noGrp="1" noChangeArrowheads="1"/>
          </p:cNvSpPr>
          <p:nvPr>
            <p:ph type="title"/>
          </p:nvPr>
        </p:nvSpPr>
        <p:spPr>
          <a:xfrm>
            <a:off x="381000" y="-135087"/>
            <a:ext cx="8153400" cy="892175"/>
          </a:xfrm>
        </p:spPr>
        <p:txBody>
          <a:bodyPr/>
          <a:lstStyle/>
          <a:p>
            <a:pPr eaLnBrk="1" hangingPunct="1">
              <a:defRPr/>
            </a:pPr>
            <a:r>
              <a:rPr lang="en-US" dirty="0" smtClean="0">
                <a:cs typeface="+mj-cs"/>
              </a:rPr>
              <a:t>Digitized Images and Graphics</a:t>
            </a:r>
          </a:p>
        </p:txBody>
      </p:sp>
      <p:sp>
        <p:nvSpPr>
          <p:cNvPr id="154627" name="Rectangle 3"/>
          <p:cNvSpPr>
            <a:spLocks noGrp="1" noChangeArrowheads="1"/>
          </p:cNvSpPr>
          <p:nvPr>
            <p:ph type="body" idx="1"/>
          </p:nvPr>
        </p:nvSpPr>
        <p:spPr>
          <a:xfrm>
            <a:off x="381000" y="914399"/>
            <a:ext cx="8229600" cy="5807075"/>
          </a:xfrm>
        </p:spPr>
        <p:txBody>
          <a:bodyPr>
            <a:normAutofit fontScale="92500" lnSpcReduction="20000"/>
          </a:bodyPr>
          <a:lstStyle/>
          <a:p>
            <a:pPr marL="0" indent="0" eaLnBrk="1" hangingPunct="1">
              <a:lnSpc>
                <a:spcPct val="90000"/>
              </a:lnSpc>
              <a:buFontTx/>
              <a:buNone/>
              <a:defRPr/>
            </a:pPr>
            <a:r>
              <a:rPr lang="en-US" sz="2400" dirty="0" smtClean="0">
                <a:solidFill>
                  <a:srgbClr val="0000FF"/>
                </a:solidFill>
                <a:cs typeface="+mn-cs"/>
              </a:rPr>
              <a:t>Bitmap format</a:t>
            </a:r>
          </a:p>
          <a:p>
            <a:pPr marL="0" indent="0" eaLnBrk="1" hangingPunct="1">
              <a:lnSpc>
                <a:spcPct val="90000"/>
              </a:lnSpc>
              <a:buFontTx/>
              <a:buNone/>
              <a:defRPr/>
            </a:pPr>
            <a:r>
              <a:rPr lang="en-US" sz="2400" dirty="0" smtClean="0">
                <a:cs typeface="+mn-cs"/>
              </a:rPr>
              <a:t>Contains the  pixel color values of the image from left to right and from top to bottom</a:t>
            </a:r>
          </a:p>
          <a:p>
            <a:pPr marL="0" indent="0">
              <a:lnSpc>
                <a:spcPct val="90000"/>
              </a:lnSpc>
              <a:buNone/>
              <a:defRPr/>
            </a:pPr>
            <a:endParaRPr lang="en-US" sz="2400" dirty="0" smtClean="0">
              <a:solidFill>
                <a:srgbClr val="0000FF"/>
              </a:solidFill>
              <a:cs typeface="+mn-cs"/>
            </a:endParaRPr>
          </a:p>
          <a:p>
            <a:pPr marL="0" indent="0">
              <a:lnSpc>
                <a:spcPct val="90000"/>
              </a:lnSpc>
              <a:buNone/>
              <a:defRPr/>
            </a:pPr>
            <a:r>
              <a:rPr lang="en-US" sz="2400" dirty="0" smtClean="0">
                <a:solidFill>
                  <a:srgbClr val="0000FF"/>
                </a:solidFill>
                <a:cs typeface="+mn-cs"/>
              </a:rPr>
              <a:t>GIF format (indexed color)</a:t>
            </a:r>
            <a:r>
              <a:rPr lang="en-US" sz="2400" dirty="0"/>
              <a:t> well-suited for simpler images such as graphics or logos with solid areas of color</a:t>
            </a:r>
            <a:endParaRPr lang="en-US" sz="2400" dirty="0" smtClean="0">
              <a:cs typeface="+mn-cs"/>
            </a:endParaRPr>
          </a:p>
          <a:p>
            <a:pPr marL="0" indent="0" eaLnBrk="1" hangingPunct="1">
              <a:lnSpc>
                <a:spcPct val="90000"/>
              </a:lnSpc>
              <a:buFontTx/>
              <a:buNone/>
              <a:defRPr/>
            </a:pPr>
            <a:r>
              <a:rPr lang="en-US" sz="2400" dirty="0" smtClean="0">
                <a:cs typeface="+mn-cs"/>
              </a:rPr>
              <a:t>Each image is made up of only 256 colors</a:t>
            </a:r>
          </a:p>
          <a:p>
            <a:pPr marL="0" indent="0" eaLnBrk="1" hangingPunct="1">
              <a:lnSpc>
                <a:spcPct val="90000"/>
              </a:lnSpc>
              <a:buFontTx/>
              <a:buNone/>
              <a:defRPr/>
            </a:pPr>
            <a:endParaRPr lang="en-US" sz="2400" dirty="0" smtClean="0">
              <a:solidFill>
                <a:srgbClr val="0000FF"/>
              </a:solidFill>
            </a:endParaRPr>
          </a:p>
          <a:p>
            <a:pPr marL="0" lvl="0" indent="0" eaLnBrk="0" fontAlgn="base" hangingPunct="0">
              <a:spcBef>
                <a:spcPct val="0"/>
              </a:spcBef>
              <a:spcAft>
                <a:spcPct val="0"/>
              </a:spcAft>
              <a:buNone/>
            </a:pPr>
            <a:r>
              <a:rPr lang="en-US" sz="2400" dirty="0" smtClean="0">
                <a:solidFill>
                  <a:srgbClr val="0000FF"/>
                </a:solidFill>
              </a:rPr>
              <a:t>JPEG format</a:t>
            </a:r>
            <a:r>
              <a:rPr lang="en-US" altLang="en-US" sz="2400" dirty="0">
                <a:ea typeface="Times New Roman" panose="02020603050405020304" pitchFamily="18" charset="0"/>
              </a:rPr>
              <a:t> JPEG format stores averages out of the color hues over short distances. </a:t>
            </a:r>
          </a:p>
          <a:p>
            <a:pPr marL="0" lvl="0" indent="0" eaLnBrk="0" fontAlgn="base" hangingPunct="0">
              <a:spcBef>
                <a:spcPct val="0"/>
              </a:spcBef>
              <a:spcAft>
                <a:spcPct val="0"/>
              </a:spcAft>
              <a:buNone/>
            </a:pPr>
            <a:r>
              <a:rPr lang="en-US" altLang="en-US" sz="2400" dirty="0">
                <a:ea typeface="Times New Roman" panose="02020603050405020304" pitchFamily="18" charset="0"/>
              </a:rPr>
              <a:t>This format is superior for photographic color images</a:t>
            </a:r>
            <a:r>
              <a:rPr lang="en-US" sz="2400" dirty="0" smtClean="0">
                <a:solidFill>
                  <a:srgbClr val="0000FF"/>
                </a:solidFill>
              </a:rPr>
              <a:t>  </a:t>
            </a:r>
          </a:p>
          <a:p>
            <a:pPr marL="0" indent="0" eaLnBrk="1" hangingPunct="1">
              <a:lnSpc>
                <a:spcPct val="90000"/>
              </a:lnSpc>
              <a:buFontTx/>
              <a:buNone/>
              <a:defRPr/>
            </a:pPr>
            <a:r>
              <a:rPr lang="en-US" sz="2400" dirty="0" smtClean="0">
                <a:cs typeface="+mn-cs"/>
              </a:rPr>
              <a:t>Averages color hues over short distances</a:t>
            </a:r>
          </a:p>
          <a:p>
            <a:pPr marL="0" indent="0" eaLnBrk="1" hangingPunct="1">
              <a:lnSpc>
                <a:spcPct val="90000"/>
              </a:lnSpc>
              <a:buFontTx/>
              <a:buNone/>
              <a:defRPr/>
            </a:pPr>
            <a:endParaRPr lang="en-US" sz="2400" dirty="0" smtClean="0">
              <a:solidFill>
                <a:srgbClr val="0000FF"/>
              </a:solidFill>
              <a:cs typeface="+mn-cs"/>
            </a:endParaRPr>
          </a:p>
          <a:p>
            <a:pPr marL="0" indent="0" eaLnBrk="1" hangingPunct="1">
              <a:lnSpc>
                <a:spcPct val="90000"/>
              </a:lnSpc>
              <a:buFontTx/>
              <a:buNone/>
              <a:defRPr/>
            </a:pPr>
            <a:r>
              <a:rPr lang="en-US" sz="2400" dirty="0" smtClean="0">
                <a:solidFill>
                  <a:srgbClr val="0000FF"/>
                </a:solidFill>
                <a:cs typeface="+mn-cs"/>
              </a:rPr>
              <a:t>PNG format</a:t>
            </a:r>
          </a:p>
          <a:p>
            <a:pPr marL="0" indent="0" eaLnBrk="1" hangingPunct="1">
              <a:lnSpc>
                <a:spcPct val="90000"/>
              </a:lnSpc>
              <a:buFontTx/>
              <a:buNone/>
              <a:defRPr/>
            </a:pPr>
            <a:r>
              <a:rPr lang="en-US" sz="2400" dirty="0" smtClean="0">
                <a:cs typeface="+mn-cs"/>
              </a:rPr>
              <a:t>Like GIF but achieves greater compression with wider range of color depths</a:t>
            </a:r>
          </a:p>
          <a:p>
            <a:pPr marL="0" indent="0" eaLnBrk="1" hangingPunct="1">
              <a:lnSpc>
                <a:spcPct val="90000"/>
              </a:lnSpc>
              <a:buFontTx/>
              <a:buNone/>
              <a:defRPr/>
            </a:pPr>
            <a:endParaRPr lang="en-US" sz="2400" dirty="0" smtClean="0">
              <a:cs typeface="+mn-cs"/>
            </a:endParaRPr>
          </a:p>
          <a:p>
            <a:pPr marL="0" indent="0" eaLnBrk="1" hangingPunct="1">
              <a:lnSpc>
                <a:spcPct val="90000"/>
              </a:lnSpc>
              <a:buFontTx/>
              <a:buNone/>
              <a:defRPr/>
            </a:pPr>
            <a:r>
              <a:rPr lang="en-US" sz="2800" i="1" dirty="0" smtClean="0">
                <a:cs typeface="+mn-cs"/>
              </a:rPr>
              <a:t>Which is better for animated images on the Web? </a:t>
            </a:r>
            <a:r>
              <a:rPr lang="en-US" sz="2800" i="1" dirty="0"/>
              <a:t>P</a:t>
            </a:r>
            <a:r>
              <a:rPr lang="en-US" sz="2800" i="1" dirty="0" smtClean="0">
                <a:cs typeface="+mn-cs"/>
              </a:rPr>
              <a:t>hotos?</a:t>
            </a:r>
            <a:endParaRPr lang="en-US" sz="2800" dirty="0" smtClean="0">
              <a:cs typeface="+mn-cs"/>
            </a:endParaRPr>
          </a:p>
        </p:txBody>
      </p:sp>
    </p:spTree>
    <p:extLst>
      <p:ext uri="{BB962C8B-B14F-4D97-AF65-F5344CB8AC3E}">
        <p14:creationId xmlns:p14="http://schemas.microsoft.com/office/powerpoint/2010/main" val="84543179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345E6B6-9639-49B0-8D11-154CB7F22867}" type="slidenum">
              <a:rPr lang="en-US" altLang="en-US" sz="1400"/>
              <a:pPr eaLnBrk="1" hangingPunct="1"/>
              <a:t>45</a:t>
            </a:fld>
            <a:endParaRPr lang="en-US" altLang="en-US" sz="1400"/>
          </a:p>
        </p:txBody>
      </p:sp>
      <p:pic>
        <p:nvPicPr>
          <p:cNvPr id="12290" name="Picture 2" descr="c03f12a"/>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636713"/>
            <a:ext cx="5867400" cy="4211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12291" name="Rectangle 3"/>
          <p:cNvSpPr>
            <a:spLocks noGrp="1" noChangeArrowheads="1"/>
          </p:cNvSpPr>
          <p:nvPr>
            <p:ph type="title"/>
          </p:nvPr>
        </p:nvSpPr>
        <p:spPr/>
        <p:txBody>
          <a:bodyPr/>
          <a:lstStyle/>
          <a:p>
            <a:pPr eaLnBrk="1" hangingPunct="1">
              <a:defRPr/>
            </a:pPr>
            <a:r>
              <a:rPr lang="en-US" smtClean="0">
                <a:cs typeface="+mj-cs"/>
              </a:rPr>
              <a:t>Digitized Images and Graphics</a:t>
            </a:r>
            <a:endParaRPr lang="en-US" sz="2400" i="1" smtClean="0">
              <a:cs typeface="+mj-cs"/>
            </a:endParaRPr>
          </a:p>
        </p:txBody>
      </p:sp>
      <p:sp>
        <p:nvSpPr>
          <p:cNvPr id="12292" name="Text Box 4"/>
          <p:cNvSpPr txBox="1">
            <a:spLocks noChangeArrowheads="1"/>
          </p:cNvSpPr>
          <p:nvPr/>
        </p:nvSpPr>
        <p:spPr bwMode="auto">
          <a:xfrm>
            <a:off x="1219200" y="5943600"/>
            <a:ext cx="7010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defRPr/>
            </a:pPr>
            <a:r>
              <a:rPr lang="en-US" sz="1400">
                <a:solidFill>
                  <a:srgbClr val="327CB8"/>
                </a:solidFill>
                <a:latin typeface="Arial" charset="0"/>
                <a:ea typeface="ＭＳ Ｐゴシック" charset="0"/>
              </a:rPr>
              <a:t>Figure 3.12  </a:t>
            </a:r>
            <a:r>
              <a:rPr lang="en-US" sz="1400">
                <a:latin typeface="Arial" charset="0"/>
                <a:ea typeface="ＭＳ Ｐゴシック" charset="0"/>
              </a:rPr>
              <a:t>A digitized picture composed of many individual pixels </a:t>
            </a:r>
            <a:br>
              <a:rPr lang="en-US" sz="1400">
                <a:latin typeface="Arial" charset="0"/>
                <a:ea typeface="ＭＳ Ｐゴシック" charset="0"/>
              </a:rPr>
            </a:br>
            <a:endParaRPr lang="en-US" sz="1400">
              <a:latin typeface="Arial" charset="0"/>
              <a:ea typeface="ＭＳ Ｐゴシック" charset="0"/>
            </a:endParaRPr>
          </a:p>
        </p:txBody>
      </p:sp>
      <p:sp>
        <p:nvSpPr>
          <p:cNvPr id="12293" name="Rectangle 5"/>
          <p:cNvSpPr>
            <a:spLocks noChangeArrowheads="1"/>
          </p:cNvSpPr>
          <p:nvPr/>
        </p:nvSpPr>
        <p:spPr bwMode="auto">
          <a:xfrm>
            <a:off x="7391400" y="1828800"/>
            <a:ext cx="13716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lstStyle/>
          <a:p>
            <a:pPr>
              <a:defRPr/>
            </a:pPr>
            <a:r>
              <a:rPr lang="en-US" sz="1800">
                <a:latin typeface="Arial" charset="0"/>
                <a:ea typeface="ＭＳ Ｐゴシック" charset="0"/>
              </a:rPr>
              <a:t>Whole</a:t>
            </a:r>
          </a:p>
          <a:p>
            <a:pPr>
              <a:defRPr/>
            </a:pPr>
            <a:r>
              <a:rPr lang="en-US" sz="1800">
                <a:latin typeface="Arial" charset="0"/>
                <a:ea typeface="ＭＳ Ｐゴシック" charset="0"/>
              </a:rPr>
              <a:t>picture</a:t>
            </a:r>
          </a:p>
        </p:txBody>
      </p:sp>
    </p:spTree>
    <p:extLst>
      <p:ext uri="{BB962C8B-B14F-4D97-AF65-F5344CB8AC3E}">
        <p14:creationId xmlns:p14="http://schemas.microsoft.com/office/powerpoint/2010/main" val="265017664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1920660-A97F-4F39-A860-D3068552233A}" type="slidenum">
              <a:rPr lang="en-US" altLang="en-US" sz="1400"/>
              <a:pPr eaLnBrk="1" hangingPunct="1"/>
              <a:t>46</a:t>
            </a:fld>
            <a:endParaRPr lang="en-US" altLang="en-US" sz="1400"/>
          </a:p>
        </p:txBody>
      </p:sp>
      <p:pic>
        <p:nvPicPr>
          <p:cNvPr id="13314" name="Picture 2" descr="c03f12b"/>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l="31915" t="29820" r="14893" b="4041"/>
          <a:stretch>
            <a:fillRect/>
          </a:stretch>
        </p:blipFill>
        <p:spPr bwMode="auto">
          <a:xfrm>
            <a:off x="1590675" y="1828800"/>
            <a:ext cx="3246438"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13315" name="Rectangle 3"/>
          <p:cNvSpPr>
            <a:spLocks noGrp="1" noChangeArrowheads="1"/>
          </p:cNvSpPr>
          <p:nvPr>
            <p:ph type="title"/>
          </p:nvPr>
        </p:nvSpPr>
        <p:spPr/>
        <p:txBody>
          <a:bodyPr/>
          <a:lstStyle/>
          <a:p>
            <a:pPr eaLnBrk="1" hangingPunct="1">
              <a:defRPr/>
            </a:pPr>
            <a:r>
              <a:rPr lang="en-US" smtClean="0">
                <a:cs typeface="+mj-cs"/>
              </a:rPr>
              <a:t>Digitized Images and Graphics</a:t>
            </a:r>
            <a:endParaRPr lang="en-US" sz="2400" i="1" smtClean="0">
              <a:cs typeface="+mj-cs"/>
            </a:endParaRPr>
          </a:p>
        </p:txBody>
      </p:sp>
      <p:sp>
        <p:nvSpPr>
          <p:cNvPr id="13316" name="Text Box 4"/>
          <p:cNvSpPr txBox="1">
            <a:spLocks noChangeArrowheads="1"/>
          </p:cNvSpPr>
          <p:nvPr/>
        </p:nvSpPr>
        <p:spPr bwMode="auto">
          <a:xfrm>
            <a:off x="1219200" y="5943600"/>
            <a:ext cx="7010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defRPr/>
            </a:pPr>
            <a:r>
              <a:rPr lang="en-US" sz="1400">
                <a:solidFill>
                  <a:srgbClr val="327CB8"/>
                </a:solidFill>
                <a:latin typeface="Arial" charset="0"/>
                <a:ea typeface="ＭＳ Ｐゴシック" charset="0"/>
              </a:rPr>
              <a:t>Figure 3.12  </a:t>
            </a:r>
            <a:r>
              <a:rPr lang="en-US" sz="1400">
                <a:latin typeface="Arial" charset="0"/>
                <a:ea typeface="ＭＳ Ｐゴシック" charset="0"/>
              </a:rPr>
              <a:t>A digitized picture composed of many individual pixels </a:t>
            </a:r>
            <a:br>
              <a:rPr lang="en-US" sz="1400">
                <a:latin typeface="Arial" charset="0"/>
                <a:ea typeface="ＭＳ Ｐゴシック" charset="0"/>
              </a:rPr>
            </a:br>
            <a:endParaRPr lang="en-US" sz="1400">
              <a:latin typeface="Arial" charset="0"/>
              <a:ea typeface="ＭＳ Ｐゴシック" charset="0"/>
            </a:endParaRPr>
          </a:p>
        </p:txBody>
      </p:sp>
      <p:sp>
        <p:nvSpPr>
          <p:cNvPr id="13317" name="Rectangle 5"/>
          <p:cNvSpPr>
            <a:spLocks noChangeArrowheads="1"/>
          </p:cNvSpPr>
          <p:nvPr/>
        </p:nvSpPr>
        <p:spPr bwMode="auto">
          <a:xfrm>
            <a:off x="6096000" y="1828800"/>
            <a:ext cx="213360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lstStyle/>
          <a:p>
            <a:pPr>
              <a:defRPr/>
            </a:pPr>
            <a:r>
              <a:rPr lang="en-US" sz="1800">
                <a:latin typeface="Arial" charset="0"/>
                <a:ea typeface="ＭＳ Ｐゴシック" charset="0"/>
              </a:rPr>
              <a:t>Magnified portion</a:t>
            </a:r>
          </a:p>
          <a:p>
            <a:pPr>
              <a:defRPr/>
            </a:pPr>
            <a:r>
              <a:rPr lang="en-US" sz="1800">
                <a:latin typeface="Arial" charset="0"/>
                <a:ea typeface="ＭＳ Ｐゴシック" charset="0"/>
              </a:rPr>
              <a:t>of the picture</a:t>
            </a:r>
          </a:p>
          <a:p>
            <a:pPr>
              <a:defRPr/>
            </a:pPr>
            <a:endParaRPr lang="en-US" sz="1800">
              <a:latin typeface="Arial" charset="0"/>
              <a:ea typeface="ＭＳ Ｐゴシック" charset="0"/>
            </a:endParaRPr>
          </a:p>
          <a:p>
            <a:pPr>
              <a:defRPr/>
            </a:pPr>
            <a:r>
              <a:rPr lang="en-US" sz="1800" i="1">
                <a:latin typeface="Arial" charset="0"/>
                <a:ea typeface="ＭＳ Ｐゴシック" charset="0"/>
              </a:rPr>
              <a:t>See the pixels?</a:t>
            </a:r>
            <a:endParaRPr lang="en-US" sz="1800">
              <a:latin typeface="Arial" charset="0"/>
              <a:ea typeface="ＭＳ Ｐゴシック" charset="0"/>
            </a:endParaRPr>
          </a:p>
        </p:txBody>
      </p:sp>
    </p:spTree>
    <p:extLst>
      <p:ext uri="{BB962C8B-B14F-4D97-AF65-F5344CB8AC3E}">
        <p14:creationId xmlns:p14="http://schemas.microsoft.com/office/powerpoint/2010/main" val="244458106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0"/>
            <a:ext cx="7772400" cy="1181100"/>
          </a:xfrm>
          <a:noFill/>
          <a:ln/>
        </p:spPr>
        <p:txBody>
          <a:bodyPr/>
          <a:lstStyle/>
          <a:p>
            <a:r>
              <a:rPr lang="en-US" dirty="0"/>
              <a:t>Example: Digitizing Images</a:t>
            </a:r>
          </a:p>
        </p:txBody>
      </p:sp>
      <p:sp>
        <p:nvSpPr>
          <p:cNvPr id="14339" name="Rectangle 3"/>
          <p:cNvSpPr>
            <a:spLocks noGrp="1" noChangeArrowheads="1"/>
          </p:cNvSpPr>
          <p:nvPr>
            <p:ph type="body" sz="half" idx="1"/>
          </p:nvPr>
        </p:nvSpPr>
        <p:spPr>
          <a:xfrm>
            <a:off x="304800" y="914400"/>
            <a:ext cx="3810000" cy="4114800"/>
          </a:xfrm>
          <a:noFill/>
          <a:ln/>
        </p:spPr>
        <p:txBody>
          <a:bodyPr/>
          <a:lstStyle/>
          <a:p>
            <a:pPr>
              <a:buFont typeface="Wingdings 2" pitchFamily="18" charset="2"/>
              <a:buChar char="¢"/>
            </a:pPr>
            <a:r>
              <a:rPr lang="en-US" sz="2800" dirty="0"/>
              <a:t>The two step process for digitizing images:</a:t>
            </a:r>
          </a:p>
          <a:p>
            <a:pPr lvl="1">
              <a:buSzPct val="50000"/>
              <a:buFont typeface="Wingdings 2" pitchFamily="18" charset="2"/>
              <a:buChar char="¢"/>
            </a:pPr>
            <a:r>
              <a:rPr lang="en-US" sz="2400" dirty="0">
                <a:solidFill>
                  <a:schemeClr val="tx2"/>
                </a:solidFill>
              </a:rPr>
              <a:t>sampling the continuous tone image for pixels</a:t>
            </a:r>
          </a:p>
          <a:p>
            <a:pPr lvl="1">
              <a:buSzPct val="50000"/>
              <a:buFont typeface="Wingdings 2" pitchFamily="18" charset="2"/>
              <a:buChar char="¢"/>
            </a:pPr>
            <a:r>
              <a:rPr lang="en-US" sz="2400" dirty="0"/>
              <a:t>quantizing pixels</a:t>
            </a:r>
          </a:p>
        </p:txBody>
      </p:sp>
      <p:pic>
        <p:nvPicPr>
          <p:cNvPr id="14340" name="Picture 4"/>
          <p:cNvPicPr>
            <a:picLocks noGrp="1" noChangeArrowheads="1"/>
          </p:cNvPicPr>
          <p:nvPr>
            <p:ph type="clipArt" sz="half" idx="2"/>
          </p:nvPr>
        </p:nvPicPr>
        <p:blipFill>
          <a:blip r:embed="rId2" cstate="print"/>
          <a:srcRect/>
          <a:stretch>
            <a:fillRect/>
          </a:stretch>
        </p:blipFill>
        <p:spPr>
          <a:xfrm>
            <a:off x="6172200" y="1371600"/>
            <a:ext cx="2044700" cy="2855912"/>
          </a:xfrm>
          <a:noFill/>
          <a:ln/>
        </p:spPr>
      </p:pic>
      <p:sp>
        <p:nvSpPr>
          <p:cNvPr id="14341" name="Rectangle 5"/>
          <p:cNvSpPr>
            <a:spLocks noChangeArrowheads="1"/>
          </p:cNvSpPr>
          <p:nvPr/>
        </p:nvSpPr>
        <p:spPr bwMode="auto">
          <a:xfrm>
            <a:off x="4876800" y="990600"/>
            <a:ext cx="3903662" cy="393700"/>
          </a:xfrm>
          <a:prstGeom prst="rect">
            <a:avLst/>
          </a:prstGeom>
          <a:noFill/>
          <a:ln w="12700">
            <a:noFill/>
            <a:miter lim="800000"/>
            <a:headEnd/>
            <a:tailEnd/>
          </a:ln>
          <a:effectLst/>
        </p:spPr>
        <p:txBody>
          <a:bodyPr wrap="none" lIns="90487" tIns="44450" rIns="90487" bIns="44450">
            <a:spAutoFit/>
          </a:bodyPr>
          <a:lstStyle/>
          <a:p>
            <a:r>
              <a:rPr lang="en-US" sz="2000" dirty="0">
                <a:solidFill>
                  <a:schemeClr val="accent2"/>
                </a:solidFill>
                <a:latin typeface="Times New Roman" pitchFamily="18" charset="0"/>
              </a:rPr>
              <a:t>image is sampled by pixel resolution</a:t>
            </a:r>
          </a:p>
        </p:txBody>
      </p:sp>
      <p:sp>
        <p:nvSpPr>
          <p:cNvPr id="7" name="Rectangle 5"/>
          <p:cNvSpPr>
            <a:spLocks noChangeArrowheads="1"/>
          </p:cNvSpPr>
          <p:nvPr/>
        </p:nvSpPr>
        <p:spPr bwMode="auto">
          <a:xfrm>
            <a:off x="533400" y="3657600"/>
            <a:ext cx="3017837" cy="393700"/>
          </a:xfrm>
          <a:prstGeom prst="rect">
            <a:avLst/>
          </a:prstGeom>
          <a:noFill/>
          <a:ln w="12700">
            <a:noFill/>
            <a:miter lim="800000"/>
            <a:headEnd/>
            <a:tailEnd/>
          </a:ln>
          <a:effectLst/>
        </p:spPr>
        <p:txBody>
          <a:bodyPr wrap="none" lIns="90487" tIns="44450" rIns="90487" bIns="44450">
            <a:spAutoFit/>
          </a:bodyPr>
          <a:lstStyle/>
          <a:p>
            <a:r>
              <a:rPr lang="en-US" sz="2000" dirty="0">
                <a:solidFill>
                  <a:schemeClr val="accent2"/>
                </a:solidFill>
                <a:latin typeface="Times New Roman" pitchFamily="18" charset="0"/>
              </a:rPr>
              <a:t>pixels samples are averaged</a:t>
            </a:r>
          </a:p>
        </p:txBody>
      </p:sp>
      <p:pic>
        <p:nvPicPr>
          <p:cNvPr id="8" name="Picture 4"/>
          <p:cNvPicPr>
            <a:picLocks noChangeArrowheads="1"/>
          </p:cNvPicPr>
          <p:nvPr/>
        </p:nvPicPr>
        <p:blipFill>
          <a:blip r:embed="rId3" cstate="print"/>
          <a:srcRect/>
          <a:stretch>
            <a:fillRect/>
          </a:stretch>
        </p:blipFill>
        <p:spPr>
          <a:xfrm>
            <a:off x="3810000" y="3657600"/>
            <a:ext cx="1873250" cy="2909887"/>
          </a:xfrm>
          <a:prstGeom prst="rect">
            <a:avLst/>
          </a:prstGeom>
          <a:noFill/>
          <a:ln/>
        </p:spPr>
      </p:pic>
    </p:spTree>
    <p:extLst>
      <p:ext uri="{BB962C8B-B14F-4D97-AF65-F5344CB8AC3E}">
        <p14:creationId xmlns:p14="http://schemas.microsoft.com/office/powerpoint/2010/main" val="287329466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3588" y="190500"/>
            <a:ext cx="7772400" cy="1181100"/>
          </a:xfrm>
          <a:noFill/>
          <a:ln/>
        </p:spPr>
        <p:txBody>
          <a:bodyPr/>
          <a:lstStyle/>
          <a:p>
            <a:r>
              <a:rPr lang="en-US"/>
              <a:t>Example: Digitizing Images</a:t>
            </a:r>
          </a:p>
        </p:txBody>
      </p:sp>
      <p:sp>
        <p:nvSpPr>
          <p:cNvPr id="16387" name="Rectangle 3"/>
          <p:cNvSpPr>
            <a:spLocks noGrp="1" noChangeArrowheads="1"/>
          </p:cNvSpPr>
          <p:nvPr>
            <p:ph type="body" sz="half" idx="1"/>
          </p:nvPr>
        </p:nvSpPr>
        <p:spPr>
          <a:noFill/>
          <a:ln/>
        </p:spPr>
        <p:txBody>
          <a:bodyPr/>
          <a:lstStyle/>
          <a:p>
            <a:pPr>
              <a:buFont typeface="Wingdings 2" pitchFamily="18" charset="2"/>
              <a:buChar char="¢"/>
            </a:pPr>
            <a:r>
              <a:rPr lang="en-US" sz="2800"/>
              <a:t>The two step process for digitizing images:</a:t>
            </a:r>
          </a:p>
          <a:p>
            <a:pPr lvl="1">
              <a:buSzPct val="50000"/>
              <a:buFont typeface="Wingdings 2" pitchFamily="18" charset="2"/>
              <a:buChar char="¢"/>
            </a:pPr>
            <a:r>
              <a:rPr lang="en-US" sz="2400"/>
              <a:t>sampling the continuous tone image for pixels</a:t>
            </a:r>
          </a:p>
          <a:p>
            <a:pPr lvl="1">
              <a:buSzPct val="50000"/>
              <a:buFont typeface="Wingdings 2" pitchFamily="18" charset="2"/>
              <a:buChar char="¢"/>
            </a:pPr>
            <a:r>
              <a:rPr lang="en-US" sz="2400">
                <a:solidFill>
                  <a:schemeClr val="tx2"/>
                </a:solidFill>
              </a:rPr>
              <a:t>quantizing pixels</a:t>
            </a:r>
          </a:p>
        </p:txBody>
      </p:sp>
      <p:pic>
        <p:nvPicPr>
          <p:cNvPr id="16388" name="Picture 4"/>
          <p:cNvPicPr>
            <a:picLocks noGrp="1" noChangeArrowheads="1"/>
          </p:cNvPicPr>
          <p:nvPr>
            <p:ph type="clipArt" sz="half" idx="2"/>
          </p:nvPr>
        </p:nvPicPr>
        <p:blipFill>
          <a:blip r:embed="rId2" cstate="print"/>
          <a:srcRect/>
          <a:stretch>
            <a:fillRect/>
          </a:stretch>
        </p:blipFill>
        <p:spPr>
          <a:xfrm>
            <a:off x="4829175" y="2171700"/>
            <a:ext cx="3422650" cy="4086225"/>
          </a:xfrm>
          <a:noFill/>
          <a:ln/>
        </p:spPr>
      </p:pic>
      <p:sp>
        <p:nvSpPr>
          <p:cNvPr id="16389" name="Rectangle 5"/>
          <p:cNvSpPr>
            <a:spLocks noChangeArrowheads="1"/>
          </p:cNvSpPr>
          <p:nvPr/>
        </p:nvSpPr>
        <p:spPr bwMode="auto">
          <a:xfrm>
            <a:off x="4481513" y="1784350"/>
            <a:ext cx="3932237" cy="393700"/>
          </a:xfrm>
          <a:prstGeom prst="rect">
            <a:avLst/>
          </a:prstGeom>
          <a:noFill/>
          <a:ln w="12700">
            <a:noFill/>
            <a:miter lim="800000"/>
            <a:headEnd/>
            <a:tailEnd/>
          </a:ln>
          <a:effectLst/>
        </p:spPr>
        <p:txBody>
          <a:bodyPr wrap="none" lIns="90487" tIns="44450" rIns="90487" bIns="44450">
            <a:spAutoFit/>
          </a:bodyPr>
          <a:lstStyle/>
          <a:p>
            <a:r>
              <a:rPr lang="en-US" sz="2000">
                <a:solidFill>
                  <a:schemeClr val="accent2"/>
                </a:solidFill>
                <a:latin typeface="Times New Roman" pitchFamily="18" charset="0"/>
              </a:rPr>
              <a:t>pixels are converted to numeric form</a:t>
            </a:r>
          </a:p>
        </p:txBody>
      </p:sp>
    </p:spTree>
    <p:extLst>
      <p:ext uri="{BB962C8B-B14F-4D97-AF65-F5344CB8AC3E}">
        <p14:creationId xmlns:p14="http://schemas.microsoft.com/office/powerpoint/2010/main" val="362046094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A7ECB40-8E04-4AAD-BEAF-49733F57181F}" type="slidenum">
              <a:rPr lang="en-US" altLang="en-US" sz="1400"/>
              <a:pPr eaLnBrk="1" hangingPunct="1"/>
              <a:t>49</a:t>
            </a:fld>
            <a:endParaRPr lang="en-US" altLang="en-US" sz="1400"/>
          </a:p>
        </p:txBody>
      </p:sp>
      <p:sp>
        <p:nvSpPr>
          <p:cNvPr id="130050" name="Rectangle 2"/>
          <p:cNvSpPr>
            <a:spLocks noGrp="1" noChangeArrowheads="1"/>
          </p:cNvSpPr>
          <p:nvPr>
            <p:ph type="title"/>
          </p:nvPr>
        </p:nvSpPr>
        <p:spPr/>
        <p:txBody>
          <a:bodyPr/>
          <a:lstStyle/>
          <a:p>
            <a:pPr eaLnBrk="1" hangingPunct="1">
              <a:defRPr/>
            </a:pPr>
            <a:r>
              <a:rPr lang="en-US" smtClean="0">
                <a:cs typeface="+mj-cs"/>
              </a:rPr>
              <a:t>Vector Graphics</a:t>
            </a:r>
          </a:p>
        </p:txBody>
      </p:sp>
      <p:sp>
        <p:nvSpPr>
          <p:cNvPr id="130051" name="Rectangle 3"/>
          <p:cNvSpPr>
            <a:spLocks noGrp="1" noChangeArrowheads="1"/>
          </p:cNvSpPr>
          <p:nvPr>
            <p:ph type="body" idx="1"/>
          </p:nvPr>
        </p:nvSpPr>
        <p:spPr/>
        <p:txBody>
          <a:bodyPr/>
          <a:lstStyle/>
          <a:p>
            <a:pPr marL="0" indent="0" eaLnBrk="1" hangingPunct="1">
              <a:lnSpc>
                <a:spcPct val="90000"/>
              </a:lnSpc>
              <a:buFontTx/>
              <a:buNone/>
            </a:pPr>
            <a:r>
              <a:rPr lang="en-US" altLang="en-US" smtClean="0">
                <a:solidFill>
                  <a:srgbClr val="0000FF"/>
                </a:solidFill>
              </a:rPr>
              <a:t>Vector graphics</a:t>
            </a:r>
            <a:r>
              <a:rPr lang="en-US" altLang="en-US" smtClean="0"/>
              <a:t> </a:t>
            </a:r>
          </a:p>
          <a:p>
            <a:pPr marL="0" indent="0" eaLnBrk="1" hangingPunct="1">
              <a:lnSpc>
                <a:spcPct val="90000"/>
              </a:lnSpc>
              <a:buFontTx/>
              <a:buNone/>
            </a:pPr>
            <a:r>
              <a:rPr lang="en-US" altLang="en-US" smtClean="0"/>
              <a:t>A format that describes an image in terms of lines and geometric shapes </a:t>
            </a:r>
          </a:p>
          <a:p>
            <a:pPr marL="0" indent="0" eaLnBrk="1" hangingPunct="1">
              <a:lnSpc>
                <a:spcPct val="90000"/>
              </a:lnSpc>
              <a:buFontTx/>
              <a:buNone/>
            </a:pPr>
            <a:endParaRPr lang="en-US" altLang="en-US" sz="1800" smtClean="0"/>
          </a:p>
          <a:p>
            <a:pPr marL="0" indent="0" eaLnBrk="1" hangingPunct="1">
              <a:lnSpc>
                <a:spcPct val="90000"/>
              </a:lnSpc>
              <a:buFontTx/>
              <a:buNone/>
            </a:pPr>
            <a:r>
              <a:rPr lang="en-US" altLang="en-US" smtClean="0"/>
              <a:t>A vector graphic is a series of commands that describe a line</a:t>
            </a:r>
            <a:r>
              <a:rPr lang="ja-JP" altLang="en-US" smtClean="0"/>
              <a:t>’</a:t>
            </a:r>
            <a:r>
              <a:rPr lang="en-US" altLang="ja-JP" smtClean="0"/>
              <a:t>s direction, thickness, and color. </a:t>
            </a:r>
          </a:p>
          <a:p>
            <a:pPr marL="0" indent="0" eaLnBrk="1" hangingPunct="1">
              <a:lnSpc>
                <a:spcPct val="90000"/>
              </a:lnSpc>
              <a:buFontTx/>
              <a:buNone/>
            </a:pPr>
            <a:endParaRPr lang="en-US" altLang="en-US" sz="2000" smtClean="0"/>
          </a:p>
          <a:p>
            <a:pPr marL="0" indent="0" eaLnBrk="1" hangingPunct="1">
              <a:lnSpc>
                <a:spcPct val="90000"/>
              </a:lnSpc>
              <a:buFontTx/>
              <a:buNone/>
            </a:pPr>
            <a:r>
              <a:rPr lang="en-US" altLang="en-US" smtClean="0"/>
              <a:t>The file sizes tend to be smaller because not every pixel is described.</a:t>
            </a:r>
          </a:p>
        </p:txBody>
      </p:sp>
    </p:spTree>
    <p:extLst>
      <p:ext uri="{BB962C8B-B14F-4D97-AF65-F5344CB8AC3E}">
        <p14:creationId xmlns:p14="http://schemas.microsoft.com/office/powerpoint/2010/main" val="22657043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0251"/>
          </a:xfrm>
          <a:prstGeom prst="rect">
            <a:avLst/>
          </a:prstGeom>
          <a:noFill/>
          <a:ln w="9525">
            <a:noFill/>
            <a:miter lim="800000"/>
            <a:headEnd/>
            <a:tailEnd/>
          </a:ln>
        </p:spPr>
      </p:pic>
      <p:sp>
        <p:nvSpPr>
          <p:cNvPr id="3" name="TextBox 2"/>
          <p:cNvSpPr txBox="1"/>
          <p:nvPr/>
        </p:nvSpPr>
        <p:spPr>
          <a:xfrm>
            <a:off x="1524000" y="5867400"/>
            <a:ext cx="5029200" cy="369332"/>
          </a:xfrm>
          <a:prstGeom prst="rect">
            <a:avLst/>
          </a:prstGeom>
          <a:noFill/>
        </p:spPr>
        <p:txBody>
          <a:bodyPr wrap="square" rtlCol="0">
            <a:spAutoFit/>
          </a:bodyPr>
          <a:lstStyle/>
          <a:p>
            <a:pPr>
              <a:buFont typeface="Wingdings 2" pitchFamily="18" charset="2"/>
              <a:buChar char="¢"/>
            </a:pPr>
            <a:r>
              <a:rPr lang="en-US" b="1" dirty="0" smtClean="0"/>
              <a:t>computers process </a:t>
            </a:r>
            <a:r>
              <a:rPr lang="en-US" b="1" dirty="0" smtClean="0">
                <a:solidFill>
                  <a:schemeClr val="tx2"/>
                </a:solidFill>
              </a:rPr>
              <a:t>discrete</a:t>
            </a:r>
            <a:r>
              <a:rPr lang="en-US" b="1" dirty="0" smtClean="0"/>
              <a:t> or </a:t>
            </a:r>
            <a:r>
              <a:rPr lang="en-US" b="1" dirty="0" smtClean="0">
                <a:solidFill>
                  <a:schemeClr val="tx2"/>
                </a:solidFill>
              </a:rPr>
              <a:t>digital data</a:t>
            </a:r>
            <a:endParaRPr lang="en-US" b="1" dirty="0"/>
          </a:p>
        </p:txBody>
      </p:sp>
    </p:spTree>
    <p:extLst>
      <p:ext uri="{BB962C8B-B14F-4D97-AF65-F5344CB8AC3E}">
        <p14:creationId xmlns:p14="http://schemas.microsoft.com/office/powerpoint/2010/main" val="29225377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25CC411-AB60-4B93-B8D4-657D2B3DB91A}" type="slidenum">
              <a:rPr lang="en-US" altLang="en-US" sz="1400"/>
              <a:pPr eaLnBrk="1" hangingPunct="1"/>
              <a:t>50</a:t>
            </a:fld>
            <a:endParaRPr lang="en-US" altLang="en-US" sz="1400"/>
          </a:p>
        </p:txBody>
      </p:sp>
      <p:sp>
        <p:nvSpPr>
          <p:cNvPr id="131074" name="Rectangle 2"/>
          <p:cNvSpPr>
            <a:spLocks noGrp="1" noChangeArrowheads="1"/>
          </p:cNvSpPr>
          <p:nvPr>
            <p:ph type="title"/>
          </p:nvPr>
        </p:nvSpPr>
        <p:spPr/>
        <p:txBody>
          <a:bodyPr/>
          <a:lstStyle/>
          <a:p>
            <a:pPr eaLnBrk="1" hangingPunct="1">
              <a:defRPr/>
            </a:pPr>
            <a:r>
              <a:rPr lang="en-US" smtClean="0">
                <a:cs typeface="+mj-cs"/>
              </a:rPr>
              <a:t>Vector Graphics</a:t>
            </a:r>
            <a:endParaRPr lang="en-US" sz="2400" i="1" smtClean="0">
              <a:cs typeface="+mj-cs"/>
            </a:endParaRPr>
          </a:p>
        </p:txBody>
      </p:sp>
      <p:sp>
        <p:nvSpPr>
          <p:cNvPr id="131075" name="Rectangle 3"/>
          <p:cNvSpPr>
            <a:spLocks noGrp="1" noChangeArrowheads="1"/>
          </p:cNvSpPr>
          <p:nvPr>
            <p:ph type="body" idx="1"/>
          </p:nvPr>
        </p:nvSpPr>
        <p:spPr/>
        <p:txBody>
          <a:bodyPr/>
          <a:lstStyle/>
          <a:p>
            <a:pPr marL="0" indent="0" eaLnBrk="1" hangingPunct="1">
              <a:buFontTx/>
              <a:buNone/>
            </a:pPr>
            <a:r>
              <a:rPr lang="en-US" altLang="en-US" smtClean="0"/>
              <a:t>The good side and the bad side…</a:t>
            </a:r>
          </a:p>
          <a:p>
            <a:pPr marL="0" indent="0" eaLnBrk="1" hangingPunct="1">
              <a:buFontTx/>
              <a:buNone/>
            </a:pPr>
            <a:endParaRPr lang="en-US" altLang="en-US" smtClean="0"/>
          </a:p>
          <a:p>
            <a:pPr marL="0" indent="0" eaLnBrk="1" hangingPunct="1">
              <a:buFontTx/>
              <a:buNone/>
            </a:pPr>
            <a:r>
              <a:rPr lang="en-US" altLang="en-US" smtClean="0"/>
              <a:t>Vector graphics can be resized mathematically and changes can be calculated dynamically as needed.</a:t>
            </a:r>
          </a:p>
          <a:p>
            <a:pPr marL="0" indent="0" eaLnBrk="1" hangingPunct="1">
              <a:buFontTx/>
              <a:buNone/>
            </a:pPr>
            <a:endParaRPr lang="en-US" altLang="en-US" smtClean="0"/>
          </a:p>
          <a:p>
            <a:pPr marL="0" indent="0" eaLnBrk="1" hangingPunct="1">
              <a:buFontTx/>
              <a:buNone/>
            </a:pPr>
            <a:r>
              <a:rPr lang="en-US" altLang="en-US" smtClean="0"/>
              <a:t>Vector graphics are </a:t>
            </a:r>
            <a:r>
              <a:rPr lang="en-US" altLang="en-US" i="1" smtClean="0"/>
              <a:t>not</a:t>
            </a:r>
            <a:r>
              <a:rPr lang="en-US" altLang="en-US" smtClean="0"/>
              <a:t> good for representing real-world images.</a:t>
            </a:r>
          </a:p>
        </p:txBody>
      </p:sp>
    </p:spTree>
    <p:extLst>
      <p:ext uri="{BB962C8B-B14F-4D97-AF65-F5344CB8AC3E}">
        <p14:creationId xmlns:p14="http://schemas.microsoft.com/office/powerpoint/2010/main" val="19252943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868C002-74B1-425D-8A76-5D7AEE8781A2}" type="slidenum">
              <a:rPr lang="en-US" altLang="en-US" sz="1400"/>
              <a:pPr eaLnBrk="1" hangingPunct="1"/>
              <a:t>6</a:t>
            </a:fld>
            <a:endParaRPr lang="en-US" altLang="en-US" sz="1400"/>
          </a:p>
        </p:txBody>
      </p:sp>
      <p:sp>
        <p:nvSpPr>
          <p:cNvPr id="4099" name="Rectangle 3"/>
          <p:cNvSpPr>
            <a:spLocks noGrp="1" noChangeArrowheads="1"/>
          </p:cNvSpPr>
          <p:nvPr>
            <p:ph type="title"/>
          </p:nvPr>
        </p:nvSpPr>
        <p:spPr/>
        <p:txBody>
          <a:bodyPr/>
          <a:lstStyle/>
          <a:p>
            <a:pPr eaLnBrk="1" hangingPunct="1">
              <a:defRPr/>
            </a:pPr>
            <a:r>
              <a:rPr lang="en-US" dirty="0" smtClean="0">
                <a:cs typeface="+mj-cs"/>
              </a:rPr>
              <a:t>Binary Representations</a:t>
            </a:r>
          </a:p>
        </p:txBody>
      </p:sp>
      <p:sp>
        <p:nvSpPr>
          <p:cNvPr id="4101" name="Rectangle 5"/>
          <p:cNvSpPr>
            <a:spLocks noGrp="1" noChangeArrowheads="1"/>
          </p:cNvSpPr>
          <p:nvPr>
            <p:ph type="body" idx="1"/>
          </p:nvPr>
        </p:nvSpPr>
        <p:spPr>
          <a:xfrm>
            <a:off x="457200" y="1385793"/>
            <a:ext cx="8229600" cy="5167407"/>
          </a:xfrm>
        </p:spPr>
        <p:txBody>
          <a:bodyPr>
            <a:normAutofit fontScale="92500" lnSpcReduction="10000"/>
          </a:bodyPr>
          <a:lstStyle/>
          <a:p>
            <a:pPr marL="0" indent="0" eaLnBrk="1" hangingPunct="1">
              <a:buFontTx/>
              <a:buNone/>
              <a:defRPr/>
            </a:pPr>
            <a:r>
              <a:rPr lang="en-US" dirty="0" smtClean="0">
                <a:cs typeface="+mn-cs"/>
              </a:rPr>
              <a:t>One bit can be either </a:t>
            </a:r>
            <a:r>
              <a:rPr lang="en-US" dirty="0" smtClean="0">
                <a:solidFill>
                  <a:srgbClr val="0000FF"/>
                </a:solidFill>
                <a:cs typeface="+mn-cs"/>
              </a:rPr>
              <a:t>0</a:t>
            </a:r>
            <a:r>
              <a:rPr lang="en-US" dirty="0" smtClean="0">
                <a:cs typeface="+mn-cs"/>
              </a:rPr>
              <a:t> or </a:t>
            </a:r>
            <a:r>
              <a:rPr lang="en-US" dirty="0" smtClean="0">
                <a:solidFill>
                  <a:srgbClr val="0000FF"/>
                </a:solidFill>
                <a:cs typeface="+mn-cs"/>
              </a:rPr>
              <a:t>1 </a:t>
            </a:r>
            <a:endParaRPr lang="en-US" dirty="0" smtClean="0">
              <a:cs typeface="+mn-cs"/>
            </a:endParaRPr>
          </a:p>
          <a:p>
            <a:pPr marL="0" indent="0" eaLnBrk="1" hangingPunct="1">
              <a:buFontTx/>
              <a:buNone/>
              <a:defRPr/>
            </a:pPr>
            <a:r>
              <a:rPr lang="en-US" dirty="0" smtClean="0">
                <a:cs typeface="+mn-cs"/>
              </a:rPr>
              <a:t>One bit can represent two things </a:t>
            </a:r>
            <a:r>
              <a:rPr lang="en-US" i="1" dirty="0" smtClean="0">
                <a:cs typeface="+mn-cs"/>
              </a:rPr>
              <a:t>(Why?)</a:t>
            </a:r>
            <a:r>
              <a:rPr lang="en-US" dirty="0" smtClean="0">
                <a:cs typeface="+mn-cs"/>
              </a:rPr>
              <a:t> </a:t>
            </a:r>
          </a:p>
          <a:p>
            <a:pPr marL="0" indent="0" eaLnBrk="1" hangingPunct="1">
              <a:buFontTx/>
              <a:buNone/>
              <a:defRPr/>
            </a:pPr>
            <a:r>
              <a:rPr lang="en-US" dirty="0" smtClean="0">
                <a:cs typeface="+mn-cs"/>
              </a:rPr>
              <a:t>Two bits can represent four things </a:t>
            </a:r>
            <a:r>
              <a:rPr lang="en-US" i="1" dirty="0" smtClean="0">
                <a:cs typeface="+mn-cs"/>
              </a:rPr>
              <a:t>(Why?)</a:t>
            </a:r>
          </a:p>
          <a:p>
            <a:pPr marL="0" indent="0" eaLnBrk="1" hangingPunct="1">
              <a:buFontTx/>
              <a:buNone/>
              <a:defRPr/>
            </a:pPr>
            <a:endParaRPr lang="en-US" i="1" dirty="0" smtClean="0">
              <a:cs typeface="+mn-cs"/>
            </a:endParaRPr>
          </a:p>
          <a:p>
            <a:pPr marL="0" indent="0" eaLnBrk="1" hangingPunct="1">
              <a:buFontTx/>
              <a:buNone/>
              <a:defRPr/>
            </a:pPr>
            <a:r>
              <a:rPr lang="en-US" i="1" dirty="0" smtClean="0">
                <a:cs typeface="+mn-cs"/>
              </a:rPr>
              <a:t>How many things can three bits represent?</a:t>
            </a:r>
          </a:p>
          <a:p>
            <a:pPr marL="0" indent="0" eaLnBrk="1" hangingPunct="1">
              <a:buFontTx/>
              <a:buNone/>
              <a:defRPr/>
            </a:pPr>
            <a:endParaRPr lang="en-US" sz="1800" i="1" dirty="0" smtClean="0">
              <a:cs typeface="+mn-cs"/>
            </a:endParaRPr>
          </a:p>
          <a:p>
            <a:pPr marL="0" indent="0" eaLnBrk="1" hangingPunct="1">
              <a:buFontTx/>
              <a:buNone/>
              <a:defRPr/>
            </a:pPr>
            <a:r>
              <a:rPr lang="en-US" i="1" dirty="0" smtClean="0">
                <a:cs typeface="+mn-cs"/>
              </a:rPr>
              <a:t>How many things can four bits represent?</a:t>
            </a:r>
          </a:p>
          <a:p>
            <a:pPr marL="0" indent="0" eaLnBrk="1" hangingPunct="1">
              <a:buFontTx/>
              <a:buNone/>
              <a:defRPr/>
            </a:pPr>
            <a:endParaRPr lang="en-US" sz="1800" i="1" dirty="0" smtClean="0">
              <a:cs typeface="+mn-cs"/>
            </a:endParaRPr>
          </a:p>
          <a:p>
            <a:pPr marL="0" indent="0" eaLnBrk="1" hangingPunct="1">
              <a:buFontTx/>
              <a:buNone/>
              <a:defRPr/>
            </a:pPr>
            <a:r>
              <a:rPr lang="en-US" i="1" dirty="0" smtClean="0">
                <a:cs typeface="+mn-cs"/>
              </a:rPr>
              <a:t>How many things can eight bits represent?</a:t>
            </a:r>
          </a:p>
          <a:p>
            <a:pPr marL="0" indent="0">
              <a:buNone/>
              <a:defRPr/>
            </a:pPr>
            <a:endParaRPr lang="en-US" i="1" dirty="0"/>
          </a:p>
          <a:p>
            <a:pPr marL="0" indent="0">
              <a:buNone/>
              <a:defRPr/>
            </a:pPr>
            <a:r>
              <a:rPr lang="en-US" i="1" dirty="0"/>
              <a:t>Why do we use binary to represent digitized data?</a:t>
            </a:r>
            <a:r>
              <a:rPr lang="en-US" dirty="0"/>
              <a:t> </a:t>
            </a:r>
          </a:p>
          <a:p>
            <a:pPr marL="0" indent="0" eaLnBrk="1" hangingPunct="1">
              <a:buFontTx/>
              <a:buNone/>
              <a:defRPr/>
            </a:pPr>
            <a:endParaRPr lang="en-US" dirty="0" smtClean="0">
              <a:cs typeface="+mn-cs"/>
            </a:endParaRPr>
          </a:p>
        </p:txBody>
      </p:sp>
    </p:spTree>
    <p:extLst>
      <p:ext uri="{BB962C8B-B14F-4D97-AF65-F5344CB8AC3E}">
        <p14:creationId xmlns:p14="http://schemas.microsoft.com/office/powerpoint/2010/main" val="322789171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03C1EFF-2240-428B-95C3-AFB0785421E9}" type="slidenum">
              <a:rPr lang="en-US" altLang="en-US" sz="1400"/>
              <a:pPr eaLnBrk="1" hangingPunct="1"/>
              <a:t>7</a:t>
            </a:fld>
            <a:endParaRPr lang="en-US" altLang="en-US" sz="1400"/>
          </a:p>
        </p:txBody>
      </p:sp>
      <p:sp>
        <p:nvSpPr>
          <p:cNvPr id="5123" name="Rectangle 3"/>
          <p:cNvSpPr>
            <a:spLocks noGrp="1" noChangeArrowheads="1"/>
          </p:cNvSpPr>
          <p:nvPr>
            <p:ph type="title"/>
          </p:nvPr>
        </p:nvSpPr>
        <p:spPr/>
        <p:txBody>
          <a:bodyPr/>
          <a:lstStyle/>
          <a:p>
            <a:pPr eaLnBrk="1" hangingPunct="1">
              <a:defRPr/>
            </a:pPr>
            <a:r>
              <a:rPr lang="en-US" smtClean="0">
                <a:cs typeface="+mj-cs"/>
              </a:rPr>
              <a:t>Binary Representations</a:t>
            </a:r>
            <a:endParaRPr lang="en-US" sz="2400" i="1" smtClean="0">
              <a:cs typeface="+mj-cs"/>
            </a:endParaRPr>
          </a:p>
        </p:txBody>
      </p:sp>
      <p:pic>
        <p:nvPicPr>
          <p:cNvPr id="27651" name="Picture 5" descr="17606_02_0021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143000"/>
            <a:ext cx="509905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ChangeArrowheads="1"/>
          </p:cNvSpPr>
          <p:nvPr/>
        </p:nvSpPr>
        <p:spPr bwMode="auto">
          <a:xfrm>
            <a:off x="6705600" y="1219200"/>
            <a:ext cx="1828800" cy="17526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lstStyle/>
          <a:p>
            <a:pPr>
              <a:defRPr/>
            </a:pPr>
            <a:r>
              <a:rPr lang="en-US" sz="1800" dirty="0">
                <a:latin typeface="Arial" charset="0"/>
                <a:ea typeface="ＭＳ Ｐゴシック" charset="0"/>
              </a:rPr>
              <a:t>Counting with</a:t>
            </a:r>
          </a:p>
          <a:p>
            <a:pPr>
              <a:defRPr/>
            </a:pPr>
            <a:r>
              <a:rPr lang="en-US" sz="1800" dirty="0">
                <a:latin typeface="Arial" charset="0"/>
                <a:ea typeface="ＭＳ Ｐゴシック" charset="0"/>
              </a:rPr>
              <a:t>binary bits</a:t>
            </a:r>
          </a:p>
          <a:p>
            <a:pPr>
              <a:defRPr/>
            </a:pPr>
            <a:r>
              <a:rPr lang="en-US" sz="1800" dirty="0" smtClean="0">
                <a:latin typeface="Arial" charset="0"/>
                <a:ea typeface="ＭＳ Ｐゴシック" charset="0"/>
              </a:rPr>
              <a:t>2</a:t>
            </a:r>
            <a:r>
              <a:rPr lang="en-US" sz="1800" baseline="30000" dirty="0" smtClean="0">
                <a:latin typeface="Arial" charset="0"/>
                <a:ea typeface="ＭＳ Ｐゴシック" charset="0"/>
              </a:rPr>
              <a:t>n</a:t>
            </a:r>
            <a:endParaRPr lang="en-US" sz="1800" baseline="30000" dirty="0">
              <a:latin typeface="Arial" charset="0"/>
              <a:ea typeface="ＭＳ Ｐゴシック" charset="0"/>
            </a:endParaRPr>
          </a:p>
          <a:p>
            <a:pPr>
              <a:defRPr/>
            </a:pPr>
            <a:endParaRPr lang="en-US" sz="1800" dirty="0">
              <a:latin typeface="Arial" charset="0"/>
              <a:ea typeface="ＭＳ Ｐゴシック" charset="0"/>
            </a:endParaRPr>
          </a:p>
          <a:p>
            <a:pPr>
              <a:defRPr/>
            </a:pPr>
            <a:r>
              <a:rPr lang="en-US" sz="1800" dirty="0">
                <a:latin typeface="Arial" charset="0"/>
                <a:ea typeface="ＭＳ Ｐゴシック" charset="0"/>
              </a:rPr>
              <a:t>Figure 3.4</a:t>
            </a:r>
          </a:p>
        </p:txBody>
      </p:sp>
    </p:spTree>
    <p:extLst>
      <p:ext uri="{BB962C8B-B14F-4D97-AF65-F5344CB8AC3E}">
        <p14:creationId xmlns:p14="http://schemas.microsoft.com/office/powerpoint/2010/main" val="26388346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0251"/>
          </a:xfrm>
          <a:prstGeom prst="rect">
            <a:avLst/>
          </a:prstGeom>
          <a:noFill/>
          <a:ln w="9525">
            <a:noFill/>
            <a:miter lim="800000"/>
            <a:headEnd/>
            <a:tailEnd/>
          </a:ln>
        </p:spPr>
      </p:pic>
      <p:sp>
        <p:nvSpPr>
          <p:cNvPr id="3" name="TextBox 2"/>
          <p:cNvSpPr txBox="1"/>
          <p:nvPr/>
        </p:nvSpPr>
        <p:spPr>
          <a:xfrm>
            <a:off x="533400" y="5943600"/>
            <a:ext cx="8229600" cy="646331"/>
          </a:xfrm>
          <a:prstGeom prst="rect">
            <a:avLst/>
          </a:prstGeom>
          <a:noFill/>
        </p:spPr>
        <p:txBody>
          <a:bodyPr wrap="square" rtlCol="0">
            <a:spAutoFit/>
          </a:bodyPr>
          <a:lstStyle/>
          <a:p>
            <a:pPr>
              <a:buFont typeface="Wingdings 2" pitchFamily="18" charset="2"/>
              <a:buChar char="¢"/>
            </a:pPr>
            <a:r>
              <a:rPr lang="en-US" b="1" dirty="0" smtClean="0"/>
              <a:t>the process of converting information to a binary form is called </a:t>
            </a:r>
            <a:r>
              <a:rPr lang="en-US" b="1" dirty="0" smtClean="0">
                <a:solidFill>
                  <a:schemeClr val="tx2"/>
                </a:solidFill>
              </a:rPr>
              <a:t>digitization</a:t>
            </a:r>
            <a:endParaRPr lang="en-US" b="1" dirty="0" smtClean="0"/>
          </a:p>
          <a:p>
            <a:pPr>
              <a:buFont typeface="Wingdings 2" pitchFamily="18" charset="2"/>
              <a:buChar char="¢"/>
            </a:pPr>
            <a:r>
              <a:rPr lang="en-US" b="1" dirty="0" smtClean="0"/>
              <a:t>both discrete and analog forms of information may be digitized</a:t>
            </a:r>
            <a:endParaRPr lang="en-US"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85" y="2438400"/>
            <a:ext cx="8229600" cy="1143000"/>
          </a:xfrm>
        </p:spPr>
        <p:txBody>
          <a:bodyPr>
            <a:normAutofit/>
          </a:bodyPr>
          <a:lstStyle/>
          <a:p>
            <a:r>
              <a:rPr lang="en-US" sz="5400" b="1" smtClean="0"/>
              <a:t>Numbers</a:t>
            </a:r>
            <a:endParaRPr lang="en-US" sz="5400" b="1" dirty="0"/>
          </a:p>
        </p:txBody>
      </p:sp>
    </p:spTree>
    <p:extLst>
      <p:ext uri="{BB962C8B-B14F-4D97-AF65-F5344CB8AC3E}">
        <p14:creationId xmlns:p14="http://schemas.microsoft.com/office/powerpoint/2010/main" val="47428219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TotalTime>
  <Words>2214</Words>
  <Application>Microsoft Office PowerPoint</Application>
  <PresentationFormat>On-screen Show (4:3)</PresentationFormat>
  <Paragraphs>422</Paragraphs>
  <Slides>50</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ＭＳ Ｐゴシック</vt:lpstr>
      <vt:lpstr>75 Helvetica Bold</vt:lpstr>
      <vt:lpstr>Arial</vt:lpstr>
      <vt:lpstr>Calibri</vt:lpstr>
      <vt:lpstr>Courier</vt:lpstr>
      <vt:lpstr>Courier New</vt:lpstr>
      <vt:lpstr>Helvetica</vt:lpstr>
      <vt:lpstr>Times New Roman</vt:lpstr>
      <vt:lpstr>Wingdings</vt:lpstr>
      <vt:lpstr>Wingdings 2</vt:lpstr>
      <vt:lpstr>Office Theme</vt:lpstr>
      <vt:lpstr>PowerPoint Presentation</vt:lpstr>
      <vt:lpstr>Analog and Digital Information</vt:lpstr>
      <vt:lpstr>Analog and Digital Information</vt:lpstr>
      <vt:lpstr>Analog and Digital Information</vt:lpstr>
      <vt:lpstr>PowerPoint Presentation</vt:lpstr>
      <vt:lpstr>Binary Representations</vt:lpstr>
      <vt:lpstr>Binary Representations</vt:lpstr>
      <vt:lpstr>PowerPoint Presentation</vt:lpstr>
      <vt:lpstr>Numbers</vt:lpstr>
      <vt:lpstr>Storing Numbers</vt:lpstr>
      <vt:lpstr>Base 10 Number System</vt:lpstr>
      <vt:lpstr>Numbers in binary</vt:lpstr>
      <vt:lpstr>PowerPoint Presentation</vt:lpstr>
      <vt:lpstr>Converting Binary to Decimal</vt:lpstr>
      <vt:lpstr>PowerPoint Presentation</vt:lpstr>
      <vt:lpstr>Decimal  binary</vt:lpstr>
      <vt:lpstr>Another example</vt:lpstr>
      <vt:lpstr>PowerPoint Presentation</vt:lpstr>
      <vt:lpstr>Advanced Number Storage</vt:lpstr>
      <vt:lpstr> Risks in Numerical Computing</vt:lpstr>
      <vt:lpstr>The Explosion of the Ariane 5 </vt:lpstr>
      <vt:lpstr>Patriot Missile Failure during Gulf War</vt:lpstr>
      <vt:lpstr>Text</vt:lpstr>
      <vt:lpstr>Digital Representation - Text</vt:lpstr>
      <vt:lpstr>Text - One Byte per Character Suffices</vt:lpstr>
      <vt:lpstr>ASCII and the English Character Set</vt:lpstr>
      <vt:lpstr>ASCII</vt:lpstr>
      <vt:lpstr>Using ASCII</vt:lpstr>
      <vt:lpstr>Unicode</vt:lpstr>
      <vt:lpstr>Sound</vt:lpstr>
      <vt:lpstr>Representing Audio Information</vt:lpstr>
      <vt:lpstr>Representing Audio Information</vt:lpstr>
      <vt:lpstr>Representing Audio Information</vt:lpstr>
      <vt:lpstr>Nyquist's Sampling Theorem</vt:lpstr>
      <vt:lpstr>Representing Audio Information</vt:lpstr>
      <vt:lpstr>Images</vt:lpstr>
      <vt:lpstr>PowerPoint Presentation</vt:lpstr>
      <vt:lpstr>Representing Images and Graphics</vt:lpstr>
      <vt:lpstr>Representing Images and Graphics</vt:lpstr>
      <vt:lpstr>Representing Images and Graphics</vt:lpstr>
      <vt:lpstr>Representing Images and Graphics</vt:lpstr>
      <vt:lpstr>Indexed Color</vt:lpstr>
      <vt:lpstr>Digitized Images and Graphics</vt:lpstr>
      <vt:lpstr>Digitized Images and Graphics</vt:lpstr>
      <vt:lpstr>Digitized Images and Graphics</vt:lpstr>
      <vt:lpstr>Digitized Images and Graphics</vt:lpstr>
      <vt:lpstr>Example: Digitizing Images</vt:lpstr>
      <vt:lpstr>Example: Digitizing Images</vt:lpstr>
      <vt:lpstr>Vector Graphics</vt:lpstr>
      <vt:lpstr>Vector Graphics</vt:lpstr>
    </vt:vector>
  </TitlesOfParts>
  <Company>Furman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 Dept</dc:creator>
  <cp:lastModifiedBy>Peggy Batchelor</cp:lastModifiedBy>
  <cp:revision>65</cp:revision>
  <dcterms:created xsi:type="dcterms:W3CDTF">2009-09-22T12:32:32Z</dcterms:created>
  <dcterms:modified xsi:type="dcterms:W3CDTF">2015-10-06T12:17:56Z</dcterms:modified>
</cp:coreProperties>
</file>